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8" r:id="rId2"/>
    <p:sldId id="256" r:id="rId3"/>
    <p:sldId id="257" r:id="rId4"/>
    <p:sldId id="261" r:id="rId5"/>
    <p:sldId id="285" r:id="rId6"/>
    <p:sldId id="281" r:id="rId7"/>
    <p:sldId id="288" r:id="rId8"/>
    <p:sldId id="289" r:id="rId9"/>
    <p:sldId id="290" r:id="rId10"/>
    <p:sldId id="292" r:id="rId11"/>
    <p:sldId id="293" r:id="rId12"/>
    <p:sldId id="294" r:id="rId13"/>
    <p:sldId id="295" r:id="rId14"/>
    <p:sldId id="296" r:id="rId15"/>
    <p:sldId id="297" r:id="rId16"/>
    <p:sldId id="298" r:id="rId17"/>
    <p:sldId id="299" r:id="rId18"/>
    <p:sldId id="301" r:id="rId19"/>
    <p:sldId id="270" r:id="rId20"/>
    <p:sldId id="286" r:id="rId21"/>
    <p:sldId id="280" r:id="rId22"/>
    <p:sldId id="278" r:id="rId23"/>
  </p:sldIdLst>
  <p:sldSz cx="9144000" cy="5143500" type="screen16x9"/>
  <p:notesSz cx="6858000" cy="9144000"/>
  <p:embeddedFontLst>
    <p:embeddedFont>
      <p:font typeface="Inria Sans Light" panose="020B0604020202020204" charset="0"/>
      <p:regular r:id="rId25"/>
      <p:bold r:id="rId26"/>
      <p:italic r:id="rId27"/>
      <p:boldItalic r:id="rId28"/>
    </p:embeddedFont>
    <p:embeddedFont>
      <p:font typeface="Saira Semi Condensed" panose="020B0604020202020204" charset="0"/>
      <p:regular r:id="rId29"/>
      <p:bold r:id="rId30"/>
    </p:embeddedFont>
    <p:embeddedFont>
      <p:font typeface="Saira SemiCondensed Medium" panose="020B0604020202020204" charset="0"/>
      <p:regular r:id="rId31"/>
      <p:bold r:id="rId32"/>
    </p:embeddedFont>
    <p:embeddedFont>
      <p:font typeface="Titillium Web"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9A6E6C-32C7-4044-B90D-7F7298AF8F69}">
  <a:tblStyle styleId="{7C9A6E6C-32C7-4044-B90D-7F7298AF8F6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49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17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855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593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161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966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07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92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91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27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25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08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67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27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meowmeowmeowmeowmeow/gtsrb-german-traffic-sig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topdev.vn/blog/thuat-toan-cnn-convolutional-neural-network/"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4" y="1601250"/>
            <a:ext cx="3973826"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000" dirty="0"/>
              <a:t>XIN CHÀO</a:t>
            </a:r>
            <a:r>
              <a:rPr lang="en" sz="6000" dirty="0"/>
              <a:t>!</a:t>
            </a:r>
            <a:endParaRPr sz="6000" dirty="0"/>
          </a:p>
        </p:txBody>
      </p:sp>
      <p:sp>
        <p:nvSpPr>
          <p:cNvPr id="221" name="Google Shape;221;p14"/>
          <p:cNvSpPr txBox="1">
            <a:spLocks noGrp="1"/>
          </p:cNvSpPr>
          <p:nvPr>
            <p:ph type="subTitle" idx="4294967295"/>
          </p:nvPr>
        </p:nvSpPr>
        <p:spPr>
          <a:xfrm>
            <a:off x="1207775" y="2535398"/>
            <a:ext cx="3463616"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a:solidFill>
                  <a:schemeClr val="accent4"/>
                </a:solidFill>
                <a:latin typeface="Saira SemiCondensed Medium" panose="020B0604020202020204" charset="0"/>
                <a:cs typeface="Saira SemiCondensed Medium" panose="020B0604020202020204" charset="0"/>
              </a:rPr>
              <a:t>TÔI LÀ TR</a:t>
            </a:r>
            <a:r>
              <a:rPr lang="vi-VN" sz="2000" b="1" dirty="0">
                <a:solidFill>
                  <a:schemeClr val="accent4"/>
                </a:solidFill>
                <a:latin typeface="Saira SemiCondensed Medium" panose="020B0604020202020204" charset="0"/>
                <a:cs typeface="Saira SemiCondensed Medium" panose="020B0604020202020204" charset="0"/>
              </a:rPr>
              <a:t>Ư</a:t>
            </a:r>
            <a:r>
              <a:rPr lang="en-US" sz="2000" b="1" dirty="0">
                <a:solidFill>
                  <a:schemeClr val="accent4"/>
                </a:solidFill>
                <a:latin typeface="Saira SemiCondensed Medium" panose="020B0604020202020204" charset="0"/>
                <a:cs typeface="Saira SemiCondensed Medium" panose="020B0604020202020204" charset="0"/>
              </a:rPr>
              <a:t>ƠNG VĂN NHẤT</a:t>
            </a:r>
            <a:endParaRPr sz="2000" b="1" dirty="0">
              <a:solidFill>
                <a:schemeClr val="accent4"/>
              </a:solidFill>
              <a:latin typeface="Saira SemiCondensed Medium" panose="020B0604020202020204" charset="0"/>
              <a:cs typeface="Saira SemiCondensed Medium" panose="020B0604020202020204" charset="0"/>
            </a:endParaRPr>
          </a:p>
          <a:p>
            <a:pPr marL="0" lvl="0" indent="0" algn="l" rtl="0">
              <a:spcBef>
                <a:spcPts val="600"/>
              </a:spcBef>
              <a:spcAft>
                <a:spcPts val="0"/>
              </a:spcAft>
              <a:buClr>
                <a:schemeClr val="dk1"/>
              </a:buClr>
              <a:buSzPts val="1100"/>
              <a:buFont typeface="Arial"/>
              <a:buNone/>
            </a:pPr>
            <a:r>
              <a:rPr lang="en-US" sz="1800" dirty="0"/>
              <a:t>MSSV: 16521759</a:t>
            </a:r>
            <a:endParaRPr sz="1800" dirty="0"/>
          </a:p>
          <a:p>
            <a:pPr marL="0" lvl="0" indent="0" algn="l" rtl="0">
              <a:spcBef>
                <a:spcPts val="600"/>
              </a:spcBef>
              <a:spcAft>
                <a:spcPts val="600"/>
              </a:spcAft>
              <a:buClr>
                <a:schemeClr val="dk1"/>
              </a:buClr>
              <a:buSzPts val="1100"/>
              <a:buFont typeface="Arial"/>
              <a:buNone/>
            </a:pPr>
            <a:r>
              <a:rPr lang="en-US" sz="1800" dirty="0"/>
              <a:t>Email: vannhat820</a:t>
            </a:r>
            <a:r>
              <a:rPr lang="en" sz="1800" dirty="0"/>
              <a:t>@</a:t>
            </a:r>
            <a:r>
              <a:rPr lang="en-US" sz="1800" dirty="0"/>
              <a:t>gmail.com</a:t>
            </a:r>
            <a:endParaRPr sz="1800" b="1"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pic>
        <p:nvPicPr>
          <p:cNvPr id="223" name="Google Shape;223;p14"/>
          <p:cNvPicPr preferRelativeResize="0"/>
          <p:nvPr/>
        </p:nvPicPr>
        <p:blipFill>
          <a:blip r:embed="rId3"/>
          <a:srcRect/>
          <a:stretch/>
        </p:blipFill>
        <p:spPr>
          <a:xfrm>
            <a:off x="5181599" y="1238250"/>
            <a:ext cx="2014331" cy="280987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a:pPr>
            <a:r>
              <a:rPr lang="en-US" sz="2000" dirty="0">
                <a:latin typeface="+mj-lt"/>
                <a:cs typeface="Saira Semi Condensed" panose="020B0604020202020204" charset="0"/>
              </a:rPr>
              <a:t>Training model</a:t>
            </a: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4">
            <a:extLst>
              <a:ext uri="{FF2B5EF4-FFF2-40B4-BE49-F238E27FC236}">
                <a16:creationId xmlns:a16="http://schemas.microsoft.com/office/drawing/2014/main" id="{6429338A-105D-4FAB-8468-C2FF862E4914}"/>
              </a:ext>
            </a:extLst>
          </p:cNvPr>
          <p:cNvPicPr>
            <a:picLocks noChangeAspect="1"/>
          </p:cNvPicPr>
          <p:nvPr/>
        </p:nvPicPr>
        <p:blipFill>
          <a:blip r:embed="rId3"/>
          <a:stretch>
            <a:fillRect/>
          </a:stretch>
        </p:blipFill>
        <p:spPr>
          <a:xfrm>
            <a:off x="2525317" y="1908809"/>
            <a:ext cx="4317242" cy="2235604"/>
          </a:xfrm>
          <a:prstGeom prst="rect">
            <a:avLst/>
          </a:prstGeom>
        </p:spPr>
      </p:pic>
      <p:sp>
        <p:nvSpPr>
          <p:cNvPr id="2" name="TextBox 1">
            <a:extLst>
              <a:ext uri="{FF2B5EF4-FFF2-40B4-BE49-F238E27FC236}">
                <a16:creationId xmlns:a16="http://schemas.microsoft.com/office/drawing/2014/main" id="{FE038FFE-FD72-4185-ABA5-1BBDD2ACB782}"/>
              </a:ext>
            </a:extLst>
          </p:cNvPr>
          <p:cNvSpPr txBox="1"/>
          <p:nvPr/>
        </p:nvSpPr>
        <p:spPr>
          <a:xfrm>
            <a:off x="2860251" y="4287994"/>
            <a:ext cx="3423498" cy="276999"/>
          </a:xfrm>
          <a:prstGeom prst="rect">
            <a:avLst/>
          </a:prstGeom>
          <a:noFill/>
        </p:spPr>
        <p:txBody>
          <a:bodyPr wrap="square" rtlCol="0">
            <a:spAutoFit/>
          </a:bodyPr>
          <a:lstStyle/>
          <a:p>
            <a:pPr algn="ctr"/>
            <a:r>
              <a:rPr lang="en-US" sz="1200" dirty="0" err="1">
                <a:solidFill>
                  <a:schemeClr val="tx1"/>
                </a:solidFill>
              </a:rPr>
              <a:t>Tiền</a:t>
            </a:r>
            <a:r>
              <a:rPr lang="en-US" sz="1200" dirty="0">
                <a:solidFill>
                  <a:schemeClr val="tx1"/>
                </a:solidFill>
              </a:rPr>
              <a:t> </a:t>
            </a:r>
            <a:r>
              <a:rPr lang="en-US" sz="1200" dirty="0" err="1">
                <a:solidFill>
                  <a:schemeClr val="tx1"/>
                </a:solidFill>
              </a:rPr>
              <a:t>xử</a:t>
            </a:r>
            <a:r>
              <a:rPr lang="en-US" sz="1200" dirty="0">
                <a:solidFill>
                  <a:schemeClr val="tx1"/>
                </a:solidFill>
              </a:rPr>
              <a:t> </a:t>
            </a:r>
            <a:r>
              <a:rPr lang="en-US" sz="1200" dirty="0" err="1">
                <a:solidFill>
                  <a:schemeClr val="tx1"/>
                </a:solidFill>
              </a:rPr>
              <a:t>lý</a:t>
            </a:r>
            <a:r>
              <a:rPr lang="en-US" sz="1200" dirty="0">
                <a:solidFill>
                  <a:schemeClr val="tx1"/>
                </a:solidFill>
              </a:rPr>
              <a:t> </a:t>
            </a:r>
            <a:r>
              <a:rPr lang="en-US" sz="1200" dirty="0" err="1">
                <a:solidFill>
                  <a:schemeClr val="tx1"/>
                </a:solidFill>
              </a:rPr>
              <a:t>và</a:t>
            </a:r>
            <a:r>
              <a:rPr lang="en-US" sz="1200" dirty="0">
                <a:solidFill>
                  <a:schemeClr val="tx1"/>
                </a:solidFill>
              </a:rPr>
              <a:t> </a:t>
            </a:r>
            <a:r>
              <a:rPr lang="en-US" sz="1200" dirty="0" err="1">
                <a:solidFill>
                  <a:schemeClr val="tx1"/>
                </a:solidFill>
              </a:rPr>
              <a:t>phân</a:t>
            </a:r>
            <a:r>
              <a:rPr lang="en-US" sz="1200" dirty="0">
                <a:solidFill>
                  <a:schemeClr val="tx1"/>
                </a:solidFill>
              </a:rPr>
              <a:t> chia </a:t>
            </a:r>
            <a:r>
              <a:rPr lang="en-US" sz="1200" dirty="0" err="1">
                <a:solidFill>
                  <a:schemeClr val="tx1"/>
                </a:solidFill>
              </a:rPr>
              <a:t>dữ</a:t>
            </a:r>
            <a:r>
              <a:rPr lang="en-US" sz="1200" dirty="0">
                <a:solidFill>
                  <a:schemeClr val="tx1"/>
                </a:solidFill>
              </a:rPr>
              <a:t> </a:t>
            </a:r>
            <a:r>
              <a:rPr lang="en-US" sz="1200" dirty="0" err="1">
                <a:solidFill>
                  <a:schemeClr val="tx1"/>
                </a:solidFill>
              </a:rPr>
              <a:t>liệu</a:t>
            </a:r>
            <a:endParaRPr lang="en-US" sz="1200" dirty="0">
              <a:solidFill>
                <a:schemeClr val="tx1"/>
              </a:solidFill>
            </a:endParaRPr>
          </a:p>
        </p:txBody>
      </p:sp>
    </p:spTree>
    <p:extLst>
      <p:ext uri="{BB962C8B-B14F-4D97-AF65-F5344CB8AC3E}">
        <p14:creationId xmlns:p14="http://schemas.microsoft.com/office/powerpoint/2010/main" val="416838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a:pPr>
            <a:r>
              <a:rPr lang="en-US" sz="2000" dirty="0">
                <a:latin typeface="+mj-lt"/>
                <a:cs typeface="Saira Semi Condensed" panose="020B0604020202020204" charset="0"/>
              </a:rPr>
              <a:t>Training model</a:t>
            </a: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287994"/>
            <a:ext cx="3423498" cy="276999"/>
          </a:xfrm>
          <a:prstGeom prst="rect">
            <a:avLst/>
          </a:prstGeom>
          <a:noFill/>
        </p:spPr>
        <p:txBody>
          <a:bodyPr wrap="square" rtlCol="0">
            <a:spAutoFit/>
          </a:bodyPr>
          <a:lstStyle/>
          <a:p>
            <a:pPr algn="ctr"/>
            <a:r>
              <a:rPr lang="en-US" sz="1200" dirty="0" err="1">
                <a:solidFill>
                  <a:schemeClr val="tx1"/>
                </a:solidFill>
              </a:rPr>
              <a:t>Định</a:t>
            </a:r>
            <a:r>
              <a:rPr lang="en-US" sz="1200" dirty="0">
                <a:solidFill>
                  <a:schemeClr val="tx1"/>
                </a:solidFill>
              </a:rPr>
              <a:t> </a:t>
            </a:r>
            <a:r>
              <a:rPr lang="en-US" sz="1200" dirty="0" err="1">
                <a:solidFill>
                  <a:schemeClr val="tx1"/>
                </a:solidFill>
              </a:rPr>
              <a:t>nghĩa</a:t>
            </a:r>
            <a:r>
              <a:rPr lang="en-US" sz="1200" dirty="0">
                <a:solidFill>
                  <a:schemeClr val="tx1"/>
                </a:solidFill>
              </a:rPr>
              <a:t> </a:t>
            </a:r>
            <a:r>
              <a:rPr lang="en-US" sz="1200" dirty="0" err="1">
                <a:solidFill>
                  <a:schemeClr val="tx1"/>
                </a:solidFill>
              </a:rPr>
              <a:t>mô</a:t>
            </a:r>
            <a:r>
              <a:rPr lang="en-US" sz="1200" dirty="0">
                <a:solidFill>
                  <a:schemeClr val="tx1"/>
                </a:solidFill>
              </a:rPr>
              <a:t> </a:t>
            </a:r>
            <a:r>
              <a:rPr lang="en-US" sz="1200" dirty="0" err="1">
                <a:solidFill>
                  <a:schemeClr val="tx1"/>
                </a:solidFill>
              </a:rPr>
              <a:t>mình</a:t>
            </a:r>
            <a:r>
              <a:rPr lang="en-US" sz="1200" dirty="0">
                <a:solidFill>
                  <a:schemeClr val="tx1"/>
                </a:solidFill>
              </a:rPr>
              <a:t> CNN</a:t>
            </a:r>
          </a:p>
        </p:txBody>
      </p:sp>
      <p:pic>
        <p:nvPicPr>
          <p:cNvPr id="7" name="Picture 6">
            <a:extLst>
              <a:ext uri="{FF2B5EF4-FFF2-40B4-BE49-F238E27FC236}">
                <a16:creationId xmlns:a16="http://schemas.microsoft.com/office/drawing/2014/main" id="{334AF5AB-6CE8-4B07-9DE0-24B3EB4F2630}"/>
              </a:ext>
            </a:extLst>
          </p:cNvPr>
          <p:cNvPicPr>
            <a:picLocks noChangeAspect="1"/>
          </p:cNvPicPr>
          <p:nvPr/>
        </p:nvPicPr>
        <p:blipFill>
          <a:blip r:embed="rId3"/>
          <a:stretch>
            <a:fillRect/>
          </a:stretch>
        </p:blipFill>
        <p:spPr>
          <a:xfrm>
            <a:off x="3054164" y="1780195"/>
            <a:ext cx="3035671" cy="2406854"/>
          </a:xfrm>
          <a:prstGeom prst="rect">
            <a:avLst/>
          </a:prstGeom>
        </p:spPr>
      </p:pic>
    </p:spTree>
    <p:extLst>
      <p:ext uri="{BB962C8B-B14F-4D97-AF65-F5344CB8AC3E}">
        <p14:creationId xmlns:p14="http://schemas.microsoft.com/office/powerpoint/2010/main" val="173872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a:pPr>
            <a:r>
              <a:rPr lang="en-US" sz="2000" dirty="0">
                <a:latin typeface="+mj-lt"/>
                <a:cs typeface="Saira Semi Condensed" panose="020B0604020202020204" charset="0"/>
              </a:rPr>
              <a:t>Training model</a:t>
            </a: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287994"/>
            <a:ext cx="3423498" cy="276999"/>
          </a:xfrm>
          <a:prstGeom prst="rect">
            <a:avLst/>
          </a:prstGeom>
          <a:noFill/>
        </p:spPr>
        <p:txBody>
          <a:bodyPr wrap="square" rtlCol="0">
            <a:spAutoFit/>
          </a:bodyPr>
          <a:lstStyle/>
          <a:p>
            <a:pPr algn="ctr"/>
            <a:r>
              <a:rPr lang="en-US" sz="1200" dirty="0" err="1">
                <a:solidFill>
                  <a:schemeClr val="tx1"/>
                </a:solidFill>
              </a:rPr>
              <a:t>Tiến</a:t>
            </a:r>
            <a:r>
              <a:rPr lang="en-US" sz="1200" dirty="0">
                <a:solidFill>
                  <a:schemeClr val="tx1"/>
                </a:solidFill>
              </a:rPr>
              <a:t> </a:t>
            </a:r>
            <a:r>
              <a:rPr lang="en-US" sz="1200" dirty="0" err="1">
                <a:solidFill>
                  <a:schemeClr val="tx1"/>
                </a:solidFill>
              </a:rPr>
              <a:t>hành</a:t>
            </a:r>
            <a:r>
              <a:rPr lang="en-US" sz="1200" dirty="0">
                <a:solidFill>
                  <a:schemeClr val="tx1"/>
                </a:solidFill>
              </a:rPr>
              <a:t> training model</a:t>
            </a:r>
          </a:p>
        </p:txBody>
      </p:sp>
      <p:pic>
        <p:nvPicPr>
          <p:cNvPr id="8" name="Picture 7">
            <a:extLst>
              <a:ext uri="{FF2B5EF4-FFF2-40B4-BE49-F238E27FC236}">
                <a16:creationId xmlns:a16="http://schemas.microsoft.com/office/drawing/2014/main" id="{62C78246-69B6-4FFA-9C36-74742C1EEC1D}"/>
              </a:ext>
            </a:extLst>
          </p:cNvPr>
          <p:cNvPicPr>
            <a:picLocks noChangeAspect="1"/>
          </p:cNvPicPr>
          <p:nvPr/>
        </p:nvPicPr>
        <p:blipFill>
          <a:blip r:embed="rId3"/>
          <a:stretch>
            <a:fillRect/>
          </a:stretch>
        </p:blipFill>
        <p:spPr>
          <a:xfrm>
            <a:off x="3234077" y="1753067"/>
            <a:ext cx="2675845" cy="2433982"/>
          </a:xfrm>
          <a:prstGeom prst="rect">
            <a:avLst/>
          </a:prstGeom>
        </p:spPr>
      </p:pic>
    </p:spTree>
    <p:extLst>
      <p:ext uri="{BB962C8B-B14F-4D97-AF65-F5344CB8AC3E}">
        <p14:creationId xmlns:p14="http://schemas.microsoft.com/office/powerpoint/2010/main" val="227963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a:pPr>
            <a:r>
              <a:rPr lang="en-US" sz="2000" dirty="0">
                <a:latin typeface="+mj-lt"/>
                <a:cs typeface="Saira Semi Condensed" panose="020B0604020202020204" charset="0"/>
              </a:rPr>
              <a:t>Training model</a:t>
            </a: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287994"/>
            <a:ext cx="3423498" cy="276999"/>
          </a:xfrm>
          <a:prstGeom prst="rect">
            <a:avLst/>
          </a:prstGeom>
          <a:noFill/>
        </p:spPr>
        <p:txBody>
          <a:bodyPr wrap="square" rtlCol="0">
            <a:spAutoFit/>
          </a:bodyPr>
          <a:lstStyle/>
          <a:p>
            <a:pPr algn="ctr"/>
            <a:r>
              <a:rPr lang="en-US" sz="1200" dirty="0" err="1">
                <a:solidFill>
                  <a:schemeClr val="tx1"/>
                </a:solidFill>
              </a:rPr>
              <a:t>Kiểm</a:t>
            </a:r>
            <a:r>
              <a:rPr lang="en-US" sz="1200" dirty="0">
                <a:solidFill>
                  <a:schemeClr val="tx1"/>
                </a:solidFill>
              </a:rPr>
              <a:t> </a:t>
            </a:r>
            <a:r>
              <a:rPr lang="en-US" sz="1200" dirty="0" err="1">
                <a:solidFill>
                  <a:schemeClr val="tx1"/>
                </a:solidFill>
              </a:rPr>
              <a:t>tra</a:t>
            </a:r>
            <a:r>
              <a:rPr lang="en-US" sz="1200" dirty="0">
                <a:solidFill>
                  <a:schemeClr val="tx1"/>
                </a:solidFill>
              </a:rPr>
              <a:t> </a:t>
            </a:r>
            <a:r>
              <a:rPr lang="en-US" sz="1200" dirty="0" err="1">
                <a:solidFill>
                  <a:schemeClr val="tx1"/>
                </a:solidFill>
              </a:rPr>
              <a:t>độ</a:t>
            </a:r>
            <a:r>
              <a:rPr lang="en-US" sz="1200" dirty="0">
                <a:solidFill>
                  <a:schemeClr val="tx1"/>
                </a:solidFill>
              </a:rPr>
              <a:t> </a:t>
            </a:r>
            <a:r>
              <a:rPr lang="en-US" sz="1200" dirty="0" err="1">
                <a:solidFill>
                  <a:schemeClr val="tx1"/>
                </a:solidFill>
              </a:rPr>
              <a:t>chính</a:t>
            </a:r>
            <a:r>
              <a:rPr lang="en-US" sz="1200" dirty="0">
                <a:solidFill>
                  <a:schemeClr val="tx1"/>
                </a:solidFill>
              </a:rPr>
              <a:t> </a:t>
            </a:r>
            <a:r>
              <a:rPr lang="en-US" sz="1200" dirty="0" err="1">
                <a:solidFill>
                  <a:schemeClr val="tx1"/>
                </a:solidFill>
              </a:rPr>
              <a:t>xác</a:t>
            </a:r>
            <a:r>
              <a:rPr lang="en-US" sz="1200" dirty="0">
                <a:solidFill>
                  <a:schemeClr val="tx1"/>
                </a:solidFill>
              </a:rPr>
              <a:t> </a:t>
            </a:r>
            <a:r>
              <a:rPr lang="en-US" sz="1200" dirty="0" err="1">
                <a:solidFill>
                  <a:schemeClr val="tx1"/>
                </a:solidFill>
              </a:rPr>
              <a:t>của</a:t>
            </a:r>
            <a:r>
              <a:rPr lang="en-US" sz="1200" dirty="0">
                <a:solidFill>
                  <a:schemeClr val="tx1"/>
                </a:solidFill>
              </a:rPr>
              <a:t> model</a:t>
            </a:r>
          </a:p>
        </p:txBody>
      </p:sp>
      <p:pic>
        <p:nvPicPr>
          <p:cNvPr id="7" name="Picture 6">
            <a:extLst>
              <a:ext uri="{FF2B5EF4-FFF2-40B4-BE49-F238E27FC236}">
                <a16:creationId xmlns:a16="http://schemas.microsoft.com/office/drawing/2014/main" id="{3ABA45DA-E0AC-484D-8DB1-CEDDA6B716DB}"/>
              </a:ext>
            </a:extLst>
          </p:cNvPr>
          <p:cNvPicPr>
            <a:picLocks noChangeAspect="1"/>
          </p:cNvPicPr>
          <p:nvPr/>
        </p:nvPicPr>
        <p:blipFill>
          <a:blip r:embed="rId3"/>
          <a:stretch>
            <a:fillRect/>
          </a:stretch>
        </p:blipFill>
        <p:spPr>
          <a:xfrm>
            <a:off x="2860251" y="1817633"/>
            <a:ext cx="3423498" cy="2417954"/>
          </a:xfrm>
          <a:prstGeom prst="rect">
            <a:avLst/>
          </a:prstGeom>
        </p:spPr>
      </p:pic>
    </p:spTree>
    <p:extLst>
      <p:ext uri="{BB962C8B-B14F-4D97-AF65-F5344CB8AC3E}">
        <p14:creationId xmlns:p14="http://schemas.microsoft.com/office/powerpoint/2010/main" val="386921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startAt="2"/>
            </a:pPr>
            <a:r>
              <a:rPr lang="en-US" sz="2000" dirty="0" err="1">
                <a:latin typeface="+mj-lt"/>
                <a:cs typeface="Saira Semi Condensed" panose="020B0604020202020204" charset="0"/>
              </a:rPr>
              <a:t>Phân</a:t>
            </a:r>
            <a:r>
              <a:rPr lang="en-US" sz="2000" dirty="0">
                <a:latin typeface="+mj-lt"/>
                <a:cs typeface="Saira Semi Condensed" panose="020B0604020202020204" charset="0"/>
              </a:rPr>
              <a:t> </a:t>
            </a:r>
            <a:r>
              <a:rPr lang="en-US" sz="2000" dirty="0" err="1">
                <a:latin typeface="+mj-lt"/>
                <a:cs typeface="Saira Semi Condensed" panose="020B0604020202020204" charset="0"/>
              </a:rPr>
              <a:t>đoạn</a:t>
            </a:r>
            <a:r>
              <a:rPr lang="en-US" sz="2000" dirty="0">
                <a:latin typeface="+mj-lt"/>
                <a:cs typeface="Saira Semi Condensed" panose="020B0604020202020204" charset="0"/>
              </a:rPr>
              <a:t> </a:t>
            </a:r>
            <a:r>
              <a:rPr lang="en-US" sz="2000" dirty="0" err="1">
                <a:latin typeface="+mj-lt"/>
                <a:cs typeface="Saira Semi Condensed" panose="020B0604020202020204" charset="0"/>
              </a:rPr>
              <a:t>ảnh</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085962"/>
            <a:ext cx="3423498" cy="276999"/>
          </a:xfrm>
          <a:prstGeom prst="rect">
            <a:avLst/>
          </a:prstGeom>
          <a:noFill/>
        </p:spPr>
        <p:txBody>
          <a:bodyPr wrap="square" rtlCol="0">
            <a:spAutoFit/>
          </a:bodyPr>
          <a:lstStyle/>
          <a:p>
            <a:pPr algn="ctr"/>
            <a:r>
              <a:rPr lang="en-US" sz="1200" dirty="0" err="1">
                <a:solidFill>
                  <a:schemeClr val="tx1"/>
                </a:solidFill>
              </a:rPr>
              <a:t>Ảnh</a:t>
            </a:r>
            <a:r>
              <a:rPr lang="en-US" sz="1200" dirty="0">
                <a:solidFill>
                  <a:schemeClr val="tx1"/>
                </a:solidFill>
              </a:rPr>
              <a:t> </a:t>
            </a:r>
            <a:r>
              <a:rPr lang="en-US" sz="1200" dirty="0" err="1">
                <a:solidFill>
                  <a:schemeClr val="tx1"/>
                </a:solidFill>
              </a:rPr>
              <a:t>đầu</a:t>
            </a:r>
            <a:r>
              <a:rPr lang="en-US" sz="1200" dirty="0">
                <a:solidFill>
                  <a:schemeClr val="tx1"/>
                </a:solidFill>
              </a:rPr>
              <a:t> </a:t>
            </a:r>
            <a:r>
              <a:rPr lang="en-US" sz="1200" dirty="0" err="1">
                <a:solidFill>
                  <a:schemeClr val="tx1"/>
                </a:solidFill>
              </a:rPr>
              <a:t>vào</a:t>
            </a:r>
            <a:r>
              <a:rPr lang="en-US" sz="1200" dirty="0">
                <a:solidFill>
                  <a:schemeClr val="tx1"/>
                </a:solidFill>
              </a:rPr>
              <a:t>, Mark 1</a:t>
            </a:r>
          </a:p>
        </p:txBody>
      </p:sp>
      <p:pic>
        <p:nvPicPr>
          <p:cNvPr id="7" name="Picture 6">
            <a:extLst>
              <a:ext uri="{FF2B5EF4-FFF2-40B4-BE49-F238E27FC236}">
                <a16:creationId xmlns:a16="http://schemas.microsoft.com/office/drawing/2014/main" id="{6CE40B5B-03BD-46B7-8B4D-3DA91C2329EF}"/>
              </a:ext>
            </a:extLst>
          </p:cNvPr>
          <p:cNvPicPr/>
          <p:nvPr/>
        </p:nvPicPr>
        <p:blipFill>
          <a:blip r:embed="rId3"/>
          <a:stretch>
            <a:fillRect/>
          </a:stretch>
        </p:blipFill>
        <p:spPr>
          <a:xfrm>
            <a:off x="3354070" y="2075560"/>
            <a:ext cx="1217930" cy="1743075"/>
          </a:xfrm>
          <a:prstGeom prst="rect">
            <a:avLst/>
          </a:prstGeom>
        </p:spPr>
      </p:pic>
      <p:pic>
        <p:nvPicPr>
          <p:cNvPr id="8" name="Picture 7">
            <a:extLst>
              <a:ext uri="{FF2B5EF4-FFF2-40B4-BE49-F238E27FC236}">
                <a16:creationId xmlns:a16="http://schemas.microsoft.com/office/drawing/2014/main" id="{504C4812-4C39-48F8-ADDB-639EE01381E7}"/>
              </a:ext>
            </a:extLst>
          </p:cNvPr>
          <p:cNvPicPr/>
          <p:nvPr/>
        </p:nvPicPr>
        <p:blipFill>
          <a:blip r:embed="rId4"/>
          <a:stretch>
            <a:fillRect/>
          </a:stretch>
        </p:blipFill>
        <p:spPr>
          <a:xfrm>
            <a:off x="4621696" y="2066035"/>
            <a:ext cx="1176655" cy="1752600"/>
          </a:xfrm>
          <a:prstGeom prst="rect">
            <a:avLst/>
          </a:prstGeom>
        </p:spPr>
      </p:pic>
    </p:spTree>
    <p:extLst>
      <p:ext uri="{BB962C8B-B14F-4D97-AF65-F5344CB8AC3E}">
        <p14:creationId xmlns:p14="http://schemas.microsoft.com/office/powerpoint/2010/main" val="758921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startAt="2"/>
            </a:pPr>
            <a:r>
              <a:rPr lang="en-US" sz="2000" dirty="0" err="1">
                <a:latin typeface="+mj-lt"/>
                <a:cs typeface="Saira Semi Condensed" panose="020B0604020202020204" charset="0"/>
              </a:rPr>
              <a:t>Phân</a:t>
            </a:r>
            <a:r>
              <a:rPr lang="en-US" sz="2000" dirty="0">
                <a:latin typeface="+mj-lt"/>
                <a:cs typeface="Saira Semi Condensed" panose="020B0604020202020204" charset="0"/>
              </a:rPr>
              <a:t> </a:t>
            </a:r>
            <a:r>
              <a:rPr lang="en-US" sz="2000" dirty="0" err="1">
                <a:latin typeface="+mj-lt"/>
                <a:cs typeface="Saira Semi Condensed" panose="020B0604020202020204" charset="0"/>
              </a:rPr>
              <a:t>đoạn</a:t>
            </a:r>
            <a:r>
              <a:rPr lang="en-US" sz="2000" dirty="0">
                <a:latin typeface="+mj-lt"/>
                <a:cs typeface="Saira Semi Condensed" panose="020B0604020202020204" charset="0"/>
              </a:rPr>
              <a:t> </a:t>
            </a:r>
            <a:r>
              <a:rPr lang="en-US" sz="2000" dirty="0" err="1">
                <a:latin typeface="+mj-lt"/>
                <a:cs typeface="Saira Semi Condensed" panose="020B0604020202020204" charset="0"/>
              </a:rPr>
              <a:t>ảnh</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085962"/>
            <a:ext cx="3423498" cy="276999"/>
          </a:xfrm>
          <a:prstGeom prst="rect">
            <a:avLst/>
          </a:prstGeom>
          <a:noFill/>
        </p:spPr>
        <p:txBody>
          <a:bodyPr wrap="square" rtlCol="0">
            <a:spAutoFit/>
          </a:bodyPr>
          <a:lstStyle/>
          <a:p>
            <a:pPr algn="ctr"/>
            <a:r>
              <a:rPr lang="en-US" sz="1200" dirty="0">
                <a:solidFill>
                  <a:schemeClr val="tx1"/>
                </a:solidFill>
              </a:rPr>
              <a:t>Mark 2, </a:t>
            </a:r>
            <a:r>
              <a:rPr lang="en-US" sz="1200" dirty="0" err="1">
                <a:solidFill>
                  <a:schemeClr val="tx1"/>
                </a:solidFill>
              </a:rPr>
              <a:t>Phân</a:t>
            </a:r>
            <a:r>
              <a:rPr lang="en-US" sz="1200" dirty="0">
                <a:solidFill>
                  <a:schemeClr val="tx1"/>
                </a:solidFill>
              </a:rPr>
              <a:t> </a:t>
            </a:r>
            <a:r>
              <a:rPr lang="en-US" sz="1200" dirty="0" err="1">
                <a:solidFill>
                  <a:schemeClr val="tx1"/>
                </a:solidFill>
              </a:rPr>
              <a:t>vùng</a:t>
            </a:r>
            <a:r>
              <a:rPr lang="en-US" sz="1200" dirty="0">
                <a:solidFill>
                  <a:schemeClr val="tx1"/>
                </a:solidFill>
              </a:rPr>
              <a:t> </a:t>
            </a:r>
            <a:r>
              <a:rPr lang="en-US" sz="1200" dirty="0" err="1">
                <a:solidFill>
                  <a:schemeClr val="tx1"/>
                </a:solidFill>
              </a:rPr>
              <a:t>biển</a:t>
            </a:r>
            <a:r>
              <a:rPr lang="en-US" sz="1200" dirty="0">
                <a:solidFill>
                  <a:schemeClr val="tx1"/>
                </a:solidFill>
              </a:rPr>
              <a:t> </a:t>
            </a:r>
            <a:r>
              <a:rPr lang="en-US" sz="1200" dirty="0" err="1">
                <a:solidFill>
                  <a:schemeClr val="tx1"/>
                </a:solidFill>
              </a:rPr>
              <a:t>báo</a:t>
            </a:r>
            <a:endParaRPr lang="en-US" sz="1200" dirty="0">
              <a:solidFill>
                <a:schemeClr val="tx1"/>
              </a:solidFill>
            </a:endParaRPr>
          </a:p>
        </p:txBody>
      </p:sp>
      <p:pic>
        <p:nvPicPr>
          <p:cNvPr id="9" name="Picture 8">
            <a:extLst>
              <a:ext uri="{FF2B5EF4-FFF2-40B4-BE49-F238E27FC236}">
                <a16:creationId xmlns:a16="http://schemas.microsoft.com/office/drawing/2014/main" id="{06828393-1D41-4548-82C4-F84560A33FA3}"/>
              </a:ext>
            </a:extLst>
          </p:cNvPr>
          <p:cNvPicPr/>
          <p:nvPr/>
        </p:nvPicPr>
        <p:blipFill>
          <a:blip r:embed="rId3"/>
          <a:stretch>
            <a:fillRect/>
          </a:stretch>
        </p:blipFill>
        <p:spPr>
          <a:xfrm>
            <a:off x="3309537" y="2046985"/>
            <a:ext cx="1223645" cy="1819275"/>
          </a:xfrm>
          <a:prstGeom prst="rect">
            <a:avLst/>
          </a:prstGeom>
        </p:spPr>
      </p:pic>
      <p:pic>
        <p:nvPicPr>
          <p:cNvPr id="10" name="Picture 9">
            <a:extLst>
              <a:ext uri="{FF2B5EF4-FFF2-40B4-BE49-F238E27FC236}">
                <a16:creationId xmlns:a16="http://schemas.microsoft.com/office/drawing/2014/main" id="{E6BAB26D-771F-4308-AE7C-5D2D1B569DBB}"/>
              </a:ext>
            </a:extLst>
          </p:cNvPr>
          <p:cNvPicPr/>
          <p:nvPr/>
        </p:nvPicPr>
        <p:blipFill>
          <a:blip r:embed="rId4"/>
          <a:stretch>
            <a:fillRect/>
          </a:stretch>
        </p:blipFill>
        <p:spPr>
          <a:xfrm>
            <a:off x="4572000" y="2046985"/>
            <a:ext cx="1203960" cy="1800225"/>
          </a:xfrm>
          <a:prstGeom prst="rect">
            <a:avLst/>
          </a:prstGeom>
        </p:spPr>
      </p:pic>
    </p:spTree>
    <p:extLst>
      <p:ext uri="{BB962C8B-B14F-4D97-AF65-F5344CB8AC3E}">
        <p14:creationId xmlns:p14="http://schemas.microsoft.com/office/powerpoint/2010/main" val="410564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startAt="2"/>
            </a:pPr>
            <a:r>
              <a:rPr lang="en-US" sz="2000" dirty="0" err="1">
                <a:latin typeface="+mj-lt"/>
                <a:cs typeface="Saira Semi Condensed" panose="020B0604020202020204" charset="0"/>
              </a:rPr>
              <a:t>Phân</a:t>
            </a:r>
            <a:r>
              <a:rPr lang="en-US" sz="2000" dirty="0">
                <a:latin typeface="+mj-lt"/>
                <a:cs typeface="Saira Semi Condensed" panose="020B0604020202020204" charset="0"/>
              </a:rPr>
              <a:t> </a:t>
            </a:r>
            <a:r>
              <a:rPr lang="en-US" sz="2000" dirty="0" err="1">
                <a:latin typeface="+mj-lt"/>
                <a:cs typeface="Saira Semi Condensed" panose="020B0604020202020204" charset="0"/>
              </a:rPr>
              <a:t>đoạn</a:t>
            </a:r>
            <a:r>
              <a:rPr lang="en-US" sz="2000" dirty="0">
                <a:latin typeface="+mj-lt"/>
                <a:cs typeface="Saira Semi Condensed" panose="020B0604020202020204" charset="0"/>
              </a:rPr>
              <a:t> </a:t>
            </a:r>
            <a:r>
              <a:rPr lang="en-US" sz="2000" dirty="0" err="1">
                <a:latin typeface="+mj-lt"/>
                <a:cs typeface="Saira Semi Condensed" panose="020B0604020202020204" charset="0"/>
              </a:rPr>
              <a:t>ảnh</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860251" y="4085962"/>
            <a:ext cx="3423498" cy="276999"/>
          </a:xfrm>
          <a:prstGeom prst="rect">
            <a:avLst/>
          </a:prstGeom>
          <a:noFill/>
        </p:spPr>
        <p:txBody>
          <a:bodyPr wrap="square" rtlCol="0">
            <a:spAutoFit/>
          </a:bodyPr>
          <a:lstStyle/>
          <a:p>
            <a:pPr algn="ctr"/>
            <a:r>
              <a:rPr lang="en-US" sz="1200" dirty="0">
                <a:solidFill>
                  <a:schemeClr val="tx1"/>
                </a:solidFill>
              </a:rPr>
              <a:t>Mark </a:t>
            </a:r>
            <a:r>
              <a:rPr lang="en-US" sz="1200" dirty="0" err="1">
                <a:solidFill>
                  <a:schemeClr val="tx1"/>
                </a:solidFill>
              </a:rPr>
              <a:t>được</a:t>
            </a:r>
            <a:r>
              <a:rPr lang="en-US" sz="1200" dirty="0">
                <a:solidFill>
                  <a:schemeClr val="tx1"/>
                </a:solidFill>
              </a:rPr>
              <a:t> </a:t>
            </a:r>
            <a:r>
              <a:rPr lang="en-US" sz="1200" dirty="0" err="1">
                <a:solidFill>
                  <a:schemeClr val="tx1"/>
                </a:solidFill>
              </a:rPr>
              <a:t>làm</a:t>
            </a:r>
            <a:r>
              <a:rPr lang="en-US" sz="1200" dirty="0">
                <a:solidFill>
                  <a:schemeClr val="tx1"/>
                </a:solidFill>
              </a:rPr>
              <a:t> </a:t>
            </a:r>
            <a:r>
              <a:rPr lang="en-US" sz="1200" dirty="0" err="1">
                <a:solidFill>
                  <a:schemeClr val="tx1"/>
                </a:solidFill>
              </a:rPr>
              <a:t>mờ</a:t>
            </a:r>
            <a:r>
              <a:rPr lang="en-US" sz="1200" dirty="0">
                <a:solidFill>
                  <a:schemeClr val="tx1"/>
                </a:solidFill>
              </a:rPr>
              <a:t> </a:t>
            </a:r>
            <a:r>
              <a:rPr lang="en-US" sz="1200" dirty="0" err="1">
                <a:solidFill>
                  <a:schemeClr val="tx1"/>
                </a:solidFill>
              </a:rPr>
              <a:t>và</a:t>
            </a:r>
            <a:r>
              <a:rPr lang="en-US" sz="1200" dirty="0">
                <a:solidFill>
                  <a:schemeClr val="tx1"/>
                </a:solidFill>
              </a:rPr>
              <a:t> </a:t>
            </a:r>
            <a:r>
              <a:rPr lang="en-US" sz="1200" dirty="0" err="1">
                <a:solidFill>
                  <a:schemeClr val="tx1"/>
                </a:solidFill>
              </a:rPr>
              <a:t>mịn</a:t>
            </a:r>
            <a:endParaRPr lang="en-US" sz="1200" dirty="0">
              <a:solidFill>
                <a:schemeClr val="tx1"/>
              </a:solidFill>
            </a:endParaRPr>
          </a:p>
        </p:txBody>
      </p:sp>
      <p:pic>
        <p:nvPicPr>
          <p:cNvPr id="8" name="Picture 7">
            <a:extLst>
              <a:ext uri="{FF2B5EF4-FFF2-40B4-BE49-F238E27FC236}">
                <a16:creationId xmlns:a16="http://schemas.microsoft.com/office/drawing/2014/main" id="{5029082F-14E7-40B5-9E09-E2A36C833521}"/>
              </a:ext>
            </a:extLst>
          </p:cNvPr>
          <p:cNvPicPr/>
          <p:nvPr/>
        </p:nvPicPr>
        <p:blipFill>
          <a:blip r:embed="rId3"/>
          <a:stretch>
            <a:fillRect/>
          </a:stretch>
        </p:blipFill>
        <p:spPr>
          <a:xfrm>
            <a:off x="3903075" y="1947975"/>
            <a:ext cx="1337849" cy="1981734"/>
          </a:xfrm>
          <a:prstGeom prst="rect">
            <a:avLst/>
          </a:prstGeom>
        </p:spPr>
      </p:pic>
    </p:spTree>
    <p:extLst>
      <p:ext uri="{BB962C8B-B14F-4D97-AF65-F5344CB8AC3E}">
        <p14:creationId xmlns:p14="http://schemas.microsoft.com/office/powerpoint/2010/main" val="410535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startAt="3"/>
            </a:pPr>
            <a:r>
              <a:rPr lang="en-US" sz="2000" dirty="0" err="1">
                <a:latin typeface="+mj-lt"/>
                <a:cs typeface="Saira Semi Condensed" panose="020B0604020202020204" charset="0"/>
              </a:rPr>
              <a:t>Phát</a:t>
            </a:r>
            <a:r>
              <a:rPr lang="en-US" sz="2000" dirty="0">
                <a:latin typeface="+mj-lt"/>
                <a:cs typeface="Saira Semi Condensed" panose="020B0604020202020204" charset="0"/>
              </a:rPr>
              <a:t> </a:t>
            </a:r>
            <a:r>
              <a:rPr lang="en-US" sz="2000" dirty="0" err="1">
                <a:latin typeface="+mj-lt"/>
                <a:cs typeface="Saira Semi Condensed" panose="020B0604020202020204" charset="0"/>
              </a:rPr>
              <a:t>hiện</a:t>
            </a:r>
            <a:r>
              <a:rPr lang="en-US" sz="2000" dirty="0">
                <a:latin typeface="+mj-lt"/>
                <a:cs typeface="Saira Semi Condensed" panose="020B0604020202020204" charset="0"/>
              </a:rPr>
              <a:t> </a:t>
            </a:r>
            <a:r>
              <a:rPr lang="en-US" sz="2000" dirty="0" err="1">
                <a:latin typeface="+mj-lt"/>
                <a:cs typeface="Saira Semi Condensed" panose="020B0604020202020204" charset="0"/>
              </a:rPr>
              <a:t>vùng</a:t>
            </a:r>
            <a:r>
              <a:rPr lang="en-US" sz="2000" dirty="0">
                <a:latin typeface="+mj-lt"/>
                <a:cs typeface="Saira Semi Condensed" panose="020B0604020202020204" charset="0"/>
              </a:rPr>
              <a:t> </a:t>
            </a:r>
            <a:r>
              <a:rPr lang="en-US" sz="2000" dirty="0" err="1">
                <a:latin typeface="+mj-lt"/>
                <a:cs typeface="Saira Semi Condensed" panose="020B0604020202020204" charset="0"/>
              </a:rPr>
              <a:t>ứng</a:t>
            </a:r>
            <a:r>
              <a:rPr lang="en-US" sz="2000" dirty="0">
                <a:latin typeface="+mj-lt"/>
                <a:cs typeface="Saira Semi Condensed" panose="020B0604020202020204" charset="0"/>
              </a:rPr>
              <a:t> </a:t>
            </a:r>
            <a:r>
              <a:rPr lang="en-US" sz="2000" dirty="0" err="1">
                <a:latin typeface="+mj-lt"/>
                <a:cs typeface="Saira Semi Condensed" panose="020B0604020202020204" charset="0"/>
              </a:rPr>
              <a:t>viên</a:t>
            </a:r>
            <a:r>
              <a:rPr lang="en-US" sz="2000" dirty="0">
                <a:latin typeface="+mj-lt"/>
                <a:cs typeface="Saira Semi Condensed" panose="020B0604020202020204" charset="0"/>
              </a:rPr>
              <a:t> </a:t>
            </a:r>
            <a:r>
              <a:rPr lang="en-US" sz="2000" dirty="0" err="1">
                <a:latin typeface="+mj-lt"/>
                <a:cs typeface="Saira Semi Condensed" panose="020B0604020202020204" charset="0"/>
              </a:rPr>
              <a:t>và</a:t>
            </a:r>
            <a:r>
              <a:rPr lang="en-US" sz="2000" dirty="0">
                <a:latin typeface="+mj-lt"/>
                <a:cs typeface="Saira Semi Condensed" panose="020B0604020202020204" charset="0"/>
              </a:rPr>
              <a:t> </a:t>
            </a:r>
            <a:r>
              <a:rPr lang="en-US" sz="2000" dirty="0" err="1">
                <a:latin typeface="+mj-lt"/>
                <a:cs typeface="Saira Semi Condensed" panose="020B0604020202020204" charset="0"/>
              </a:rPr>
              <a:t>lọc</a:t>
            </a:r>
            <a:r>
              <a:rPr lang="en-US" sz="2000" dirty="0">
                <a:latin typeface="+mj-lt"/>
                <a:cs typeface="Saira Semi Condensed" panose="020B0604020202020204" charset="0"/>
              </a:rPr>
              <a:t> </a:t>
            </a:r>
            <a:r>
              <a:rPr lang="en-US" sz="2000" dirty="0" err="1">
                <a:latin typeface="+mj-lt"/>
                <a:cs typeface="Saira Semi Condensed" panose="020B0604020202020204" charset="0"/>
              </a:rPr>
              <a:t>nhiễu</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334982" y="4084095"/>
            <a:ext cx="4246227" cy="276999"/>
          </a:xfrm>
          <a:prstGeom prst="rect">
            <a:avLst/>
          </a:prstGeom>
          <a:noFill/>
        </p:spPr>
        <p:txBody>
          <a:bodyPr wrap="square" rtlCol="0">
            <a:spAutoFit/>
          </a:bodyPr>
          <a:lstStyle/>
          <a:p>
            <a:pPr algn="ctr"/>
            <a:r>
              <a:rPr lang="en-US" sz="1200" dirty="0" err="1">
                <a:solidFill>
                  <a:schemeClr val="tx1"/>
                </a:solidFill>
              </a:rPr>
              <a:t>Kết</a:t>
            </a:r>
            <a:r>
              <a:rPr lang="en-US" sz="1200" dirty="0">
                <a:solidFill>
                  <a:schemeClr val="tx1"/>
                </a:solidFill>
              </a:rPr>
              <a:t> </a:t>
            </a:r>
            <a:r>
              <a:rPr lang="en-US" sz="1200" dirty="0" err="1">
                <a:solidFill>
                  <a:schemeClr val="tx1"/>
                </a:solidFill>
              </a:rPr>
              <a:t>quả</a:t>
            </a:r>
            <a:r>
              <a:rPr lang="en-US" sz="1200" dirty="0">
                <a:solidFill>
                  <a:schemeClr val="tx1"/>
                </a:solidFill>
              </a:rPr>
              <a:t> </a:t>
            </a:r>
            <a:r>
              <a:rPr lang="en-US" sz="1200" dirty="0" err="1">
                <a:solidFill>
                  <a:schemeClr val="tx1"/>
                </a:solidFill>
              </a:rPr>
              <a:t>tìm</a:t>
            </a:r>
            <a:r>
              <a:rPr lang="en-US" sz="1200" dirty="0">
                <a:solidFill>
                  <a:schemeClr val="tx1"/>
                </a:solidFill>
              </a:rPr>
              <a:t> </a:t>
            </a:r>
            <a:r>
              <a:rPr lang="en-US" sz="1200" dirty="0" err="1">
                <a:solidFill>
                  <a:schemeClr val="tx1"/>
                </a:solidFill>
              </a:rPr>
              <a:t>biên</a:t>
            </a:r>
            <a:r>
              <a:rPr lang="en-US" sz="1200" dirty="0">
                <a:solidFill>
                  <a:schemeClr val="tx1"/>
                </a:solidFill>
              </a:rPr>
              <a:t> </a:t>
            </a:r>
            <a:r>
              <a:rPr lang="en-US" sz="1200" dirty="0" err="1">
                <a:solidFill>
                  <a:schemeClr val="tx1"/>
                </a:solidFill>
              </a:rPr>
              <a:t>của</a:t>
            </a:r>
            <a:r>
              <a:rPr lang="en-US" sz="1200" dirty="0">
                <a:solidFill>
                  <a:schemeClr val="tx1"/>
                </a:solidFill>
              </a:rPr>
              <a:t> </a:t>
            </a:r>
            <a:r>
              <a:rPr lang="en-US" sz="1200" dirty="0" err="1">
                <a:solidFill>
                  <a:schemeClr val="tx1"/>
                </a:solidFill>
              </a:rPr>
              <a:t>đối</a:t>
            </a:r>
            <a:r>
              <a:rPr lang="en-US" sz="1200" dirty="0">
                <a:solidFill>
                  <a:schemeClr val="tx1"/>
                </a:solidFill>
              </a:rPr>
              <a:t> </a:t>
            </a:r>
            <a:r>
              <a:rPr lang="en-US" sz="1200" dirty="0" err="1">
                <a:solidFill>
                  <a:schemeClr val="tx1"/>
                </a:solidFill>
              </a:rPr>
              <a:t>tượng</a:t>
            </a:r>
            <a:r>
              <a:rPr lang="en-US" sz="1200" dirty="0">
                <a:solidFill>
                  <a:schemeClr val="tx1"/>
                </a:solidFill>
              </a:rPr>
              <a:t>, </a:t>
            </a:r>
            <a:r>
              <a:rPr lang="en-US" sz="1200" dirty="0" err="1">
                <a:solidFill>
                  <a:schemeClr val="tx1"/>
                </a:solidFill>
              </a:rPr>
              <a:t>Khoanh</a:t>
            </a:r>
            <a:r>
              <a:rPr lang="en-US" sz="1200" dirty="0">
                <a:solidFill>
                  <a:schemeClr val="tx1"/>
                </a:solidFill>
              </a:rPr>
              <a:t> </a:t>
            </a:r>
            <a:r>
              <a:rPr lang="en-US" sz="1200" dirty="0" err="1">
                <a:solidFill>
                  <a:schemeClr val="tx1"/>
                </a:solidFill>
              </a:rPr>
              <a:t>vùng</a:t>
            </a:r>
            <a:r>
              <a:rPr lang="en-US" sz="1200" dirty="0">
                <a:solidFill>
                  <a:schemeClr val="tx1"/>
                </a:solidFill>
              </a:rPr>
              <a:t> </a:t>
            </a:r>
            <a:r>
              <a:rPr lang="en-US" sz="1200" dirty="0" err="1">
                <a:solidFill>
                  <a:schemeClr val="tx1"/>
                </a:solidFill>
              </a:rPr>
              <a:t>ứng</a:t>
            </a:r>
            <a:r>
              <a:rPr lang="en-US" sz="1200" dirty="0">
                <a:solidFill>
                  <a:schemeClr val="tx1"/>
                </a:solidFill>
              </a:rPr>
              <a:t> </a:t>
            </a:r>
            <a:r>
              <a:rPr lang="en-US" sz="1200" dirty="0" err="1">
                <a:solidFill>
                  <a:schemeClr val="tx1"/>
                </a:solidFill>
              </a:rPr>
              <a:t>viên</a:t>
            </a:r>
            <a:endParaRPr lang="en-US" sz="1200" dirty="0">
              <a:solidFill>
                <a:schemeClr val="tx1"/>
              </a:solidFill>
            </a:endParaRPr>
          </a:p>
        </p:txBody>
      </p:sp>
      <p:pic>
        <p:nvPicPr>
          <p:cNvPr id="7" name="Picture 6">
            <a:extLst>
              <a:ext uri="{FF2B5EF4-FFF2-40B4-BE49-F238E27FC236}">
                <a16:creationId xmlns:a16="http://schemas.microsoft.com/office/drawing/2014/main" id="{11921AD9-F346-4F07-8DA5-04089E052180}"/>
              </a:ext>
            </a:extLst>
          </p:cNvPr>
          <p:cNvPicPr/>
          <p:nvPr/>
        </p:nvPicPr>
        <p:blipFill>
          <a:blip r:embed="rId3"/>
          <a:stretch>
            <a:fillRect/>
          </a:stretch>
        </p:blipFill>
        <p:spPr>
          <a:xfrm>
            <a:off x="2935664" y="1915912"/>
            <a:ext cx="1396571" cy="2058379"/>
          </a:xfrm>
          <a:prstGeom prst="rect">
            <a:avLst/>
          </a:prstGeom>
        </p:spPr>
      </p:pic>
      <p:pic>
        <p:nvPicPr>
          <p:cNvPr id="9" name="Picture 8">
            <a:extLst>
              <a:ext uri="{FF2B5EF4-FFF2-40B4-BE49-F238E27FC236}">
                <a16:creationId xmlns:a16="http://schemas.microsoft.com/office/drawing/2014/main" id="{9F80529B-65B0-49AA-85AF-BFFE41656C47}"/>
              </a:ext>
            </a:extLst>
          </p:cNvPr>
          <p:cNvPicPr/>
          <p:nvPr/>
        </p:nvPicPr>
        <p:blipFill>
          <a:blip r:embed="rId4"/>
          <a:stretch>
            <a:fillRect/>
          </a:stretch>
        </p:blipFill>
        <p:spPr>
          <a:xfrm>
            <a:off x="4458096" y="1915912"/>
            <a:ext cx="1396571" cy="2065229"/>
          </a:xfrm>
          <a:prstGeom prst="rect">
            <a:avLst/>
          </a:prstGeom>
        </p:spPr>
      </p:pic>
    </p:spTree>
    <p:extLst>
      <p:ext uri="{BB962C8B-B14F-4D97-AF65-F5344CB8AC3E}">
        <p14:creationId xmlns:p14="http://schemas.microsoft.com/office/powerpoint/2010/main" val="150231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4"/>
            </a:pPr>
            <a:r>
              <a:rPr lang="en-US" dirty="0" err="1"/>
              <a:t>Hướng</a:t>
            </a:r>
            <a:r>
              <a:rPr lang="en-US" dirty="0"/>
              <a:t> </a:t>
            </a:r>
            <a:r>
              <a:rPr lang="en-US" dirty="0" err="1"/>
              <a:t>tiếp</a:t>
            </a:r>
            <a:r>
              <a:rPr lang="en-US" dirty="0"/>
              <a:t> </a:t>
            </a:r>
            <a:r>
              <a:rPr lang="en-US" dirty="0" err="1"/>
              <a:t>cận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571500" lvl="0" indent="-457200">
              <a:buFont typeface="+mj-lt"/>
              <a:buAutoNum type="arabicPeriod" startAt="3"/>
            </a:pPr>
            <a:r>
              <a:rPr lang="en-US" sz="2000" dirty="0" err="1">
                <a:latin typeface="+mj-lt"/>
                <a:cs typeface="Saira Semi Condensed" panose="020B0604020202020204" charset="0"/>
              </a:rPr>
              <a:t>Phát</a:t>
            </a:r>
            <a:r>
              <a:rPr lang="en-US" sz="2000" dirty="0">
                <a:latin typeface="+mj-lt"/>
                <a:cs typeface="Saira Semi Condensed" panose="020B0604020202020204" charset="0"/>
              </a:rPr>
              <a:t> </a:t>
            </a:r>
            <a:r>
              <a:rPr lang="en-US" sz="2000" dirty="0" err="1">
                <a:latin typeface="+mj-lt"/>
                <a:cs typeface="Saira Semi Condensed" panose="020B0604020202020204" charset="0"/>
              </a:rPr>
              <a:t>hiện</a:t>
            </a:r>
            <a:r>
              <a:rPr lang="en-US" sz="2000" dirty="0">
                <a:latin typeface="+mj-lt"/>
                <a:cs typeface="Saira Semi Condensed" panose="020B0604020202020204" charset="0"/>
              </a:rPr>
              <a:t> </a:t>
            </a:r>
            <a:r>
              <a:rPr lang="en-US" sz="2000" dirty="0" err="1">
                <a:latin typeface="+mj-lt"/>
                <a:cs typeface="Saira Semi Condensed" panose="020B0604020202020204" charset="0"/>
              </a:rPr>
              <a:t>vùng</a:t>
            </a:r>
            <a:r>
              <a:rPr lang="en-US" sz="2000" dirty="0">
                <a:latin typeface="+mj-lt"/>
                <a:cs typeface="Saira Semi Condensed" panose="020B0604020202020204" charset="0"/>
              </a:rPr>
              <a:t> </a:t>
            </a:r>
            <a:r>
              <a:rPr lang="en-US" sz="2000" dirty="0" err="1">
                <a:latin typeface="+mj-lt"/>
                <a:cs typeface="Saira Semi Condensed" panose="020B0604020202020204" charset="0"/>
              </a:rPr>
              <a:t>ứng</a:t>
            </a:r>
            <a:r>
              <a:rPr lang="en-US" sz="2000" dirty="0">
                <a:latin typeface="+mj-lt"/>
                <a:cs typeface="Saira Semi Condensed" panose="020B0604020202020204" charset="0"/>
              </a:rPr>
              <a:t> </a:t>
            </a:r>
            <a:r>
              <a:rPr lang="en-US" sz="2000" dirty="0" err="1">
                <a:latin typeface="+mj-lt"/>
                <a:cs typeface="Saira Semi Condensed" panose="020B0604020202020204" charset="0"/>
              </a:rPr>
              <a:t>viên</a:t>
            </a:r>
            <a:r>
              <a:rPr lang="en-US" sz="2000" dirty="0">
                <a:latin typeface="+mj-lt"/>
                <a:cs typeface="Saira Semi Condensed" panose="020B0604020202020204" charset="0"/>
              </a:rPr>
              <a:t> </a:t>
            </a:r>
            <a:r>
              <a:rPr lang="en-US" sz="2000" dirty="0" err="1">
                <a:latin typeface="+mj-lt"/>
                <a:cs typeface="Saira Semi Condensed" panose="020B0604020202020204" charset="0"/>
              </a:rPr>
              <a:t>và</a:t>
            </a:r>
            <a:r>
              <a:rPr lang="en-US" sz="2000" dirty="0">
                <a:latin typeface="+mj-lt"/>
                <a:cs typeface="Saira Semi Condensed" panose="020B0604020202020204" charset="0"/>
              </a:rPr>
              <a:t> </a:t>
            </a:r>
            <a:r>
              <a:rPr lang="en-US" sz="2000" dirty="0" err="1">
                <a:latin typeface="+mj-lt"/>
                <a:cs typeface="Saira Semi Condensed" panose="020B0604020202020204" charset="0"/>
              </a:rPr>
              <a:t>lọc</a:t>
            </a:r>
            <a:r>
              <a:rPr lang="en-US" sz="2000" dirty="0">
                <a:latin typeface="+mj-lt"/>
                <a:cs typeface="Saira Semi Condensed" panose="020B0604020202020204" charset="0"/>
              </a:rPr>
              <a:t> </a:t>
            </a:r>
            <a:r>
              <a:rPr lang="en-US" sz="2000" dirty="0" err="1">
                <a:latin typeface="+mj-lt"/>
                <a:cs typeface="Saira Semi Condensed" panose="020B0604020202020204" charset="0"/>
              </a:rPr>
              <a:t>nhiễu</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TextBox 1">
            <a:extLst>
              <a:ext uri="{FF2B5EF4-FFF2-40B4-BE49-F238E27FC236}">
                <a16:creationId xmlns:a16="http://schemas.microsoft.com/office/drawing/2014/main" id="{FE038FFE-FD72-4185-ABA5-1BBDD2ACB782}"/>
              </a:ext>
            </a:extLst>
          </p:cNvPr>
          <p:cNvSpPr txBox="1"/>
          <p:nvPr/>
        </p:nvSpPr>
        <p:spPr>
          <a:xfrm>
            <a:off x="2334982" y="4084095"/>
            <a:ext cx="4383870" cy="276999"/>
          </a:xfrm>
          <a:prstGeom prst="rect">
            <a:avLst/>
          </a:prstGeom>
          <a:noFill/>
        </p:spPr>
        <p:txBody>
          <a:bodyPr wrap="square" rtlCol="0">
            <a:spAutoFit/>
          </a:bodyPr>
          <a:lstStyle/>
          <a:p>
            <a:pPr algn="ctr"/>
            <a:r>
              <a:rPr lang="en-US" sz="1200" dirty="0" err="1">
                <a:solidFill>
                  <a:schemeClr val="tx1"/>
                </a:solidFill>
              </a:rPr>
              <a:t>Khoang</a:t>
            </a:r>
            <a:r>
              <a:rPr lang="en-US" sz="1200" dirty="0">
                <a:solidFill>
                  <a:schemeClr val="tx1"/>
                </a:solidFill>
              </a:rPr>
              <a:t> </a:t>
            </a:r>
            <a:r>
              <a:rPr lang="en-US" sz="1200" dirty="0" err="1">
                <a:solidFill>
                  <a:schemeClr val="tx1"/>
                </a:solidFill>
              </a:rPr>
              <a:t>vùng</a:t>
            </a:r>
            <a:r>
              <a:rPr lang="en-US" sz="1200" dirty="0">
                <a:solidFill>
                  <a:schemeClr val="tx1"/>
                </a:solidFill>
              </a:rPr>
              <a:t> </a:t>
            </a:r>
            <a:r>
              <a:rPr lang="en-US" sz="1200" dirty="0" err="1">
                <a:solidFill>
                  <a:schemeClr val="tx1"/>
                </a:solidFill>
              </a:rPr>
              <a:t>biển</a:t>
            </a:r>
            <a:r>
              <a:rPr lang="en-US" sz="1200" dirty="0">
                <a:solidFill>
                  <a:schemeClr val="tx1"/>
                </a:solidFill>
              </a:rPr>
              <a:t> </a:t>
            </a:r>
            <a:r>
              <a:rPr lang="en-US" sz="1200" dirty="0" err="1">
                <a:solidFill>
                  <a:schemeClr val="tx1"/>
                </a:solidFill>
              </a:rPr>
              <a:t>báo</a:t>
            </a:r>
            <a:r>
              <a:rPr lang="en-US" sz="1200" dirty="0">
                <a:solidFill>
                  <a:schemeClr val="tx1"/>
                </a:solidFill>
              </a:rPr>
              <a:t>, </a:t>
            </a:r>
            <a:r>
              <a:rPr lang="en-US" sz="1200" dirty="0" err="1">
                <a:solidFill>
                  <a:schemeClr val="tx1"/>
                </a:solidFill>
              </a:rPr>
              <a:t>Kết</a:t>
            </a:r>
            <a:r>
              <a:rPr lang="en-US" sz="1200" dirty="0">
                <a:solidFill>
                  <a:schemeClr val="tx1"/>
                </a:solidFill>
              </a:rPr>
              <a:t> </a:t>
            </a:r>
            <a:r>
              <a:rPr lang="en-US" sz="1200" dirty="0" err="1">
                <a:solidFill>
                  <a:schemeClr val="tx1"/>
                </a:solidFill>
              </a:rPr>
              <a:t>quả</a:t>
            </a:r>
            <a:r>
              <a:rPr lang="en-US" sz="1200" dirty="0">
                <a:solidFill>
                  <a:schemeClr val="tx1"/>
                </a:solidFill>
              </a:rPr>
              <a:t> crop </a:t>
            </a:r>
            <a:r>
              <a:rPr lang="en-US" sz="1200" dirty="0" err="1">
                <a:solidFill>
                  <a:schemeClr val="tx1"/>
                </a:solidFill>
              </a:rPr>
              <a:t>biển</a:t>
            </a:r>
            <a:r>
              <a:rPr lang="en-US" sz="1200" dirty="0">
                <a:solidFill>
                  <a:schemeClr val="tx1"/>
                </a:solidFill>
              </a:rPr>
              <a:t> </a:t>
            </a:r>
            <a:r>
              <a:rPr lang="en-US" sz="1200" dirty="0" err="1">
                <a:solidFill>
                  <a:schemeClr val="tx1"/>
                </a:solidFill>
              </a:rPr>
              <a:t>báo</a:t>
            </a:r>
            <a:r>
              <a:rPr lang="en-US" sz="1200" dirty="0">
                <a:solidFill>
                  <a:schemeClr val="tx1"/>
                </a:solidFill>
              </a:rPr>
              <a:t> </a:t>
            </a:r>
            <a:r>
              <a:rPr lang="en-US" sz="1200" dirty="0" err="1">
                <a:solidFill>
                  <a:schemeClr val="tx1"/>
                </a:solidFill>
              </a:rPr>
              <a:t>từ</a:t>
            </a:r>
            <a:r>
              <a:rPr lang="en-US" sz="1200" dirty="0">
                <a:solidFill>
                  <a:schemeClr val="tx1"/>
                </a:solidFill>
              </a:rPr>
              <a:t> </a:t>
            </a:r>
            <a:r>
              <a:rPr lang="en-US" sz="1200" dirty="0" err="1">
                <a:solidFill>
                  <a:schemeClr val="tx1"/>
                </a:solidFill>
              </a:rPr>
              <a:t>ảnh</a:t>
            </a:r>
            <a:r>
              <a:rPr lang="en-US" sz="1200" dirty="0">
                <a:solidFill>
                  <a:schemeClr val="tx1"/>
                </a:solidFill>
              </a:rPr>
              <a:t> </a:t>
            </a:r>
            <a:r>
              <a:rPr lang="en-US" sz="1200" dirty="0" err="1">
                <a:solidFill>
                  <a:schemeClr val="tx1"/>
                </a:solidFill>
              </a:rPr>
              <a:t>đầu</a:t>
            </a:r>
            <a:r>
              <a:rPr lang="en-US" sz="1200" dirty="0">
                <a:solidFill>
                  <a:schemeClr val="tx1"/>
                </a:solidFill>
              </a:rPr>
              <a:t> </a:t>
            </a:r>
            <a:r>
              <a:rPr lang="en-US" sz="1200" dirty="0" err="1">
                <a:solidFill>
                  <a:schemeClr val="tx1"/>
                </a:solidFill>
              </a:rPr>
              <a:t>vào</a:t>
            </a:r>
            <a:endParaRPr lang="en-US" sz="1200" dirty="0">
              <a:solidFill>
                <a:schemeClr val="tx1"/>
              </a:solidFill>
            </a:endParaRPr>
          </a:p>
        </p:txBody>
      </p:sp>
      <p:pic>
        <p:nvPicPr>
          <p:cNvPr id="8" name="Picture 7">
            <a:extLst>
              <a:ext uri="{FF2B5EF4-FFF2-40B4-BE49-F238E27FC236}">
                <a16:creationId xmlns:a16="http://schemas.microsoft.com/office/drawing/2014/main" id="{D618F797-0EEC-4209-B2C3-4E8E016FB1C2}"/>
              </a:ext>
            </a:extLst>
          </p:cNvPr>
          <p:cNvPicPr/>
          <p:nvPr/>
        </p:nvPicPr>
        <p:blipFill>
          <a:blip r:embed="rId3"/>
          <a:stretch>
            <a:fillRect/>
          </a:stretch>
        </p:blipFill>
        <p:spPr>
          <a:xfrm>
            <a:off x="2825899" y="1915912"/>
            <a:ext cx="1386373" cy="2065229"/>
          </a:xfrm>
          <a:prstGeom prst="rect">
            <a:avLst/>
          </a:prstGeom>
        </p:spPr>
      </p:pic>
      <p:pic>
        <p:nvPicPr>
          <p:cNvPr id="10" name="Picture 9">
            <a:extLst>
              <a:ext uri="{FF2B5EF4-FFF2-40B4-BE49-F238E27FC236}">
                <a16:creationId xmlns:a16="http://schemas.microsoft.com/office/drawing/2014/main" id="{9440217A-11F2-407A-9271-56E6A86B41F9}"/>
              </a:ext>
            </a:extLst>
          </p:cNvPr>
          <p:cNvPicPr/>
          <p:nvPr/>
        </p:nvPicPr>
        <p:blipFill>
          <a:blip r:embed="rId4"/>
          <a:stretch>
            <a:fillRect/>
          </a:stretch>
        </p:blipFill>
        <p:spPr>
          <a:xfrm>
            <a:off x="4394202" y="3017211"/>
            <a:ext cx="1075055" cy="963930"/>
          </a:xfrm>
          <a:prstGeom prst="rect">
            <a:avLst/>
          </a:prstGeom>
        </p:spPr>
      </p:pic>
    </p:spTree>
    <p:extLst>
      <p:ext uri="{BB962C8B-B14F-4D97-AF65-F5344CB8AC3E}">
        <p14:creationId xmlns:p14="http://schemas.microsoft.com/office/powerpoint/2010/main" val="175879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950343" y="2110854"/>
            <a:ext cx="6789327" cy="1159800"/>
          </a:xfrm>
          <a:prstGeom prst="rect">
            <a:avLst/>
          </a:prstGeom>
        </p:spPr>
        <p:txBody>
          <a:bodyPr spcFirstLastPara="1" wrap="square" lIns="0" tIns="0" rIns="0" bIns="0" anchor="ctr" anchorCtr="0">
            <a:noAutofit/>
          </a:bodyPr>
          <a:lstStyle/>
          <a:p>
            <a:pPr lvl="0" algn="l" rtl="0">
              <a:spcBef>
                <a:spcPts val="0"/>
              </a:spcBef>
              <a:spcAft>
                <a:spcPts val="0"/>
              </a:spcAft>
              <a:buClr>
                <a:schemeClr val="accent4"/>
              </a:buClr>
              <a:buSzPct val="72000"/>
            </a:pPr>
            <a:r>
              <a:rPr lang="en-US" sz="7200" dirty="0">
                <a:solidFill>
                  <a:schemeClr val="accent4"/>
                </a:solidFill>
              </a:rPr>
              <a:t>THỰC NGHIỆM</a:t>
            </a:r>
            <a:endParaRPr sz="7200" dirty="0">
              <a:solidFill>
                <a:schemeClr val="accent4"/>
              </a:solidFill>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descr="Presentation with media">
            <a:extLst>
              <a:ext uri="{FF2B5EF4-FFF2-40B4-BE49-F238E27FC236}">
                <a16:creationId xmlns:a16="http://schemas.microsoft.com/office/drawing/2014/main" id="{C0473B58-FC8C-42C8-82DA-00089209E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871" y="2209726"/>
            <a:ext cx="724047" cy="7240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NHẬN DIỆN BIỂN BÁO GIAO THÔNG VỚI CNN</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4CDE1DB-21B8-4226-9289-85F354452BE0}"/>
              </a:ext>
            </a:extLst>
          </p:cNvPr>
          <p:cNvSpPr txBox="1"/>
          <p:nvPr/>
        </p:nvSpPr>
        <p:spPr>
          <a:xfrm>
            <a:off x="5923647" y="3339547"/>
            <a:ext cx="2534478" cy="800219"/>
          </a:xfrm>
          <a:prstGeom prst="rect">
            <a:avLst/>
          </a:prstGeom>
          <a:noFill/>
        </p:spPr>
        <p:txBody>
          <a:bodyPr wrap="square" rtlCol="0">
            <a:spAutoFit/>
          </a:bodyPr>
          <a:lstStyle/>
          <a:p>
            <a:pPr algn="r">
              <a:lnSpc>
                <a:spcPct val="150000"/>
              </a:lnSpc>
            </a:pPr>
            <a:r>
              <a:rPr lang="en-US" sz="1600" dirty="0">
                <a:solidFill>
                  <a:schemeClr val="tx1"/>
                </a:solidFill>
                <a:latin typeface="Saira SemiCondensed Medium" panose="020B0604020202020204" charset="0"/>
                <a:cs typeface="Saira SemiCondensed Medium" panose="020B0604020202020204" charset="0"/>
              </a:rPr>
              <a:t>GVHD: PGS.TS LÊ ĐÌNH DUY</a:t>
            </a:r>
          </a:p>
          <a:p>
            <a:pPr algn="r">
              <a:lnSpc>
                <a:spcPct val="150000"/>
              </a:lnSpc>
            </a:pPr>
            <a:r>
              <a:rPr lang="en-US" sz="1600" dirty="0">
                <a:solidFill>
                  <a:schemeClr val="tx1"/>
                </a:solidFill>
                <a:latin typeface="Saira SemiCondensed Medium" panose="020B0604020202020204" charset="0"/>
                <a:cs typeface="Saira SemiCondensed Medium" panose="020B0604020202020204" charset="0"/>
              </a:rPr>
              <a:t>MÔN HỌC: CS519.L11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A05B65-CC67-4E84-A2DE-F1920CE8D9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3" name="TruongVanNhat16521759">
            <a:hlinkClick r:id="" action="ppaction://media"/>
            <a:extLst>
              <a:ext uri="{FF2B5EF4-FFF2-40B4-BE49-F238E27FC236}">
                <a16:creationId xmlns:a16="http://schemas.microsoft.com/office/drawing/2014/main" id="{E54BF040-613E-4B18-A248-90341B947A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4532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6"/>
            </a:pPr>
            <a:r>
              <a:rPr lang="en-US" dirty="0"/>
              <a:t>TÀI LIỆU THAM KHẢO</a:t>
            </a:r>
            <a:endParaRPr dirty="0"/>
          </a:p>
        </p:txBody>
      </p:sp>
      <p:sp>
        <p:nvSpPr>
          <p:cNvPr id="466" name="Google Shape;466;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342900" lvl="0">
              <a:lnSpc>
                <a:spcPct val="150000"/>
              </a:lnSpc>
              <a:buFont typeface="+mj-lt"/>
              <a:buAutoNum type="arabicPeriod"/>
            </a:pPr>
            <a:r>
              <a:rPr lang="en-US" sz="1800" u="sng" dirty="0" err="1">
                <a:solidFill>
                  <a:schemeClr val="hlink"/>
                </a:solidFill>
              </a:rPr>
              <a:t>Diễn</a:t>
            </a:r>
            <a:r>
              <a:rPr lang="en-US" sz="1800" u="sng" dirty="0">
                <a:solidFill>
                  <a:schemeClr val="hlink"/>
                </a:solidFill>
              </a:rPr>
              <a:t> </a:t>
            </a:r>
            <a:r>
              <a:rPr lang="en-US" sz="1800" u="sng" dirty="0" err="1">
                <a:solidFill>
                  <a:schemeClr val="hlink"/>
                </a:solidFill>
              </a:rPr>
              <a:t>đàn</a:t>
            </a:r>
            <a:r>
              <a:rPr lang="en-US" sz="1800" u="sng" dirty="0">
                <a:solidFill>
                  <a:schemeClr val="hlink"/>
                </a:solidFill>
              </a:rPr>
              <a:t> </a:t>
            </a:r>
            <a:r>
              <a:rPr lang="en-US" sz="1800" u="sng" dirty="0" err="1">
                <a:solidFill>
                  <a:schemeClr val="hlink"/>
                </a:solidFill>
              </a:rPr>
              <a:t>Cấp</a:t>
            </a:r>
            <a:r>
              <a:rPr lang="en-US" sz="1800" u="sng" dirty="0">
                <a:solidFill>
                  <a:schemeClr val="hlink"/>
                </a:solidFill>
              </a:rPr>
              <a:t> </a:t>
            </a:r>
            <a:r>
              <a:rPr lang="en-US" sz="1800" u="sng" dirty="0" err="1">
                <a:solidFill>
                  <a:schemeClr val="hlink"/>
                </a:solidFill>
              </a:rPr>
              <a:t>cao</a:t>
            </a:r>
            <a:r>
              <a:rPr lang="en-US" sz="1800" u="sng" dirty="0">
                <a:solidFill>
                  <a:schemeClr val="hlink"/>
                </a:solidFill>
              </a:rPr>
              <a:t> </a:t>
            </a:r>
            <a:r>
              <a:rPr lang="en-US" sz="1800" u="sng" dirty="0" err="1">
                <a:solidFill>
                  <a:schemeClr val="hlink"/>
                </a:solidFill>
              </a:rPr>
              <a:t>Công</a:t>
            </a:r>
            <a:r>
              <a:rPr lang="en-US" sz="1800" u="sng" dirty="0">
                <a:solidFill>
                  <a:schemeClr val="hlink"/>
                </a:solidFill>
              </a:rPr>
              <a:t> </a:t>
            </a:r>
            <a:r>
              <a:rPr lang="en-US" sz="1800" u="sng" dirty="0" err="1">
                <a:solidFill>
                  <a:schemeClr val="hlink"/>
                </a:solidFill>
              </a:rPr>
              <a:t>nghệ</a:t>
            </a:r>
            <a:r>
              <a:rPr lang="en-US" sz="1800" u="sng" dirty="0">
                <a:solidFill>
                  <a:schemeClr val="hlink"/>
                </a:solidFill>
              </a:rPr>
              <a:t> </a:t>
            </a:r>
            <a:r>
              <a:rPr lang="en-US" sz="1800" u="sng" dirty="0" err="1">
                <a:solidFill>
                  <a:schemeClr val="hlink"/>
                </a:solidFill>
              </a:rPr>
              <a:t>Thông</a:t>
            </a:r>
            <a:r>
              <a:rPr lang="en-US" sz="1800" u="sng" dirty="0">
                <a:solidFill>
                  <a:schemeClr val="hlink"/>
                </a:solidFill>
              </a:rPr>
              <a:t> tin – </a:t>
            </a:r>
            <a:r>
              <a:rPr lang="en-US" sz="1800" u="sng" dirty="0" err="1">
                <a:solidFill>
                  <a:schemeClr val="hlink"/>
                </a:solidFill>
              </a:rPr>
              <a:t>Truyền</a:t>
            </a:r>
            <a:r>
              <a:rPr lang="en-US" sz="1800" u="sng" dirty="0">
                <a:solidFill>
                  <a:schemeClr val="hlink"/>
                </a:solidFill>
              </a:rPr>
              <a:t> </a:t>
            </a:r>
            <a:r>
              <a:rPr lang="en-US" sz="1800" u="sng" dirty="0" err="1">
                <a:solidFill>
                  <a:schemeClr val="hlink"/>
                </a:solidFill>
              </a:rPr>
              <a:t>thông</a:t>
            </a:r>
            <a:r>
              <a:rPr lang="en-US" sz="1800" u="sng" dirty="0">
                <a:solidFill>
                  <a:schemeClr val="hlink"/>
                </a:solidFill>
              </a:rPr>
              <a:t> </a:t>
            </a:r>
            <a:r>
              <a:rPr lang="en-US" sz="1800" u="sng" dirty="0" err="1">
                <a:solidFill>
                  <a:schemeClr val="hlink"/>
                </a:solidFill>
              </a:rPr>
              <a:t>Việt</a:t>
            </a:r>
            <a:r>
              <a:rPr lang="en-US" sz="1800" u="sng" dirty="0">
                <a:solidFill>
                  <a:schemeClr val="hlink"/>
                </a:solidFill>
              </a:rPr>
              <a:t> Nam (Vietnam ICT Summit), 2015. CNTT </a:t>
            </a:r>
            <a:r>
              <a:rPr lang="en-US" sz="1800" u="sng" dirty="0" err="1">
                <a:solidFill>
                  <a:schemeClr val="hlink"/>
                </a:solidFill>
              </a:rPr>
              <a:t>và</a:t>
            </a:r>
            <a:r>
              <a:rPr lang="en-US" sz="1800" u="sng" dirty="0">
                <a:solidFill>
                  <a:schemeClr val="hlink"/>
                </a:solidFill>
              </a:rPr>
              <a:t> </a:t>
            </a:r>
            <a:r>
              <a:rPr lang="en-US" sz="1800" u="sng" dirty="0" err="1">
                <a:solidFill>
                  <a:schemeClr val="hlink"/>
                </a:solidFill>
              </a:rPr>
              <a:t>Quản</a:t>
            </a:r>
            <a:r>
              <a:rPr lang="en-US" sz="1800" u="sng" dirty="0">
                <a:solidFill>
                  <a:schemeClr val="hlink"/>
                </a:solidFill>
              </a:rPr>
              <a:t> </a:t>
            </a:r>
            <a:r>
              <a:rPr lang="en-US" sz="1800" u="sng" dirty="0" err="1">
                <a:solidFill>
                  <a:schemeClr val="hlink"/>
                </a:solidFill>
              </a:rPr>
              <a:t>trị</a:t>
            </a:r>
            <a:r>
              <a:rPr lang="en-US" sz="1800" u="sng" dirty="0">
                <a:solidFill>
                  <a:schemeClr val="hlink"/>
                </a:solidFill>
              </a:rPr>
              <a:t> </a:t>
            </a:r>
            <a:r>
              <a:rPr lang="en-US" sz="1800" u="sng" dirty="0" err="1">
                <a:solidFill>
                  <a:schemeClr val="hlink"/>
                </a:solidFill>
              </a:rPr>
              <a:t>thông</a:t>
            </a:r>
            <a:r>
              <a:rPr lang="en-US" sz="1800" u="sng" dirty="0">
                <a:solidFill>
                  <a:schemeClr val="hlink"/>
                </a:solidFill>
              </a:rPr>
              <a:t> </a:t>
            </a:r>
            <a:r>
              <a:rPr lang="en-US" sz="1800" u="sng" dirty="0" err="1">
                <a:solidFill>
                  <a:schemeClr val="hlink"/>
                </a:solidFill>
              </a:rPr>
              <a:t>minh</a:t>
            </a:r>
            <a:r>
              <a:rPr lang="en-US" sz="1800" u="sng" dirty="0">
                <a:solidFill>
                  <a:schemeClr val="hlink"/>
                </a:solidFill>
              </a:rPr>
              <a:t>. </a:t>
            </a:r>
          </a:p>
          <a:p>
            <a:pPr marL="342900" lvl="0">
              <a:lnSpc>
                <a:spcPct val="150000"/>
              </a:lnSpc>
              <a:buFont typeface="+mj-lt"/>
              <a:buAutoNum type="arabicPeriod"/>
            </a:pPr>
            <a:r>
              <a:rPr lang="en-US" sz="1800" dirty="0">
                <a:hlinkClick r:id="rId3"/>
              </a:rPr>
              <a:t>https://www.kaggle.com/meowmeowmeowmeowmeow/gtsrb-german-traffic-sign</a:t>
            </a:r>
            <a:endParaRPr lang="en-US" sz="1800" dirty="0"/>
          </a:p>
          <a:p>
            <a:pPr marL="342900" lvl="0">
              <a:lnSpc>
                <a:spcPct val="150000"/>
              </a:lnSpc>
              <a:buFont typeface="+mj-lt"/>
              <a:buAutoNum type="arabicPeriod"/>
            </a:pPr>
            <a:r>
              <a:rPr lang="en-US" sz="1800" dirty="0">
                <a:hlinkClick r:id="rId4"/>
              </a:rPr>
              <a:t>https://topdev.vn/blog/thuat-toan-cnn-convolutional-neural-network/</a:t>
            </a:r>
            <a:br>
              <a:rPr lang="en" sz="1800" dirty="0"/>
            </a:br>
            <a:endParaRPr sz="1800" b="1" dirty="0">
              <a:solidFill>
                <a:srgbClr val="3D85C6"/>
              </a:solidFill>
            </a:endParaRPr>
          </a:p>
        </p:txBody>
      </p:sp>
      <p:sp>
        <p:nvSpPr>
          <p:cNvPr id="468" name="Google Shape;468;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51424" y="1979784"/>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800" dirty="0"/>
              <a:t>THANKS</a:t>
            </a:r>
            <a:r>
              <a:rPr lang="en" sz="6800" dirty="0"/>
              <a:t>!</a:t>
            </a:r>
            <a:endParaRPr sz="6800" dirty="0"/>
          </a:p>
        </p:txBody>
      </p:sp>
      <p:sp>
        <p:nvSpPr>
          <p:cNvPr id="446" name="Google Shape;446;p34"/>
          <p:cNvSpPr txBox="1">
            <a:spLocks noGrp="1"/>
          </p:cNvSpPr>
          <p:nvPr>
            <p:ph type="subTitle" idx="4294967295"/>
          </p:nvPr>
        </p:nvSpPr>
        <p:spPr>
          <a:xfrm>
            <a:off x="1251424" y="2913932"/>
            <a:ext cx="3271200" cy="32633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endParaRPr b="1" dirty="0">
              <a:solidFill>
                <a:schemeClr val="accent4"/>
              </a:solidFill>
            </a:endParaRPr>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NỘI DUNG TRÌNH BÀY</a:t>
            </a:r>
            <a:endParaRPr dirty="0"/>
          </a:p>
        </p:txBody>
      </p:sp>
      <p:sp>
        <p:nvSpPr>
          <p:cNvPr id="213" name="Google Shape;213;p13"/>
          <p:cNvSpPr txBox="1">
            <a:spLocks noGrp="1"/>
          </p:cNvSpPr>
          <p:nvPr>
            <p:ph type="body" idx="1"/>
          </p:nvPr>
        </p:nvSpPr>
        <p:spPr>
          <a:prstGeom prst="rect">
            <a:avLst/>
          </a:prstGeom>
        </p:spPr>
        <p:txBody>
          <a:bodyPr spcFirstLastPara="1" wrap="square" lIns="0" tIns="0" rIns="0" bIns="0" anchor="t" anchorCtr="0">
            <a:noAutofit/>
          </a:bodyPr>
          <a:lstStyle/>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Giới</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thiệu</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chung</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Chuẩn</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bị</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dữ</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liệu</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Thuật</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toán</a:t>
            </a:r>
            <a:r>
              <a:rPr lang="en-US" sz="1600" b="1" dirty="0">
                <a:latin typeface="Saira Semi Condensed" panose="020B0604020202020204" charset="0"/>
                <a:ea typeface="Ebrima" panose="02000000000000000000" pitchFamily="2" charset="0"/>
                <a:cs typeface="Saira Semi Condensed" panose="020B0604020202020204" charset="0"/>
              </a:rPr>
              <a:t> CNN</a:t>
            </a: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Hướng</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tiếp</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cận</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Thực</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nghiệm</a:t>
            </a:r>
            <a:endParaRPr lang="en-US" sz="1600" b="1" dirty="0">
              <a:latin typeface="Saira Semi Condensed" panose="020B0604020202020204" charset="0"/>
              <a:ea typeface="Ebrima" panose="02000000000000000000" pitchFamily="2" charset="0"/>
              <a:cs typeface="Saira Semi Condensed" panose="020B0604020202020204" charset="0"/>
            </a:endParaRPr>
          </a:p>
          <a:p>
            <a:pPr marL="285750" lvl="0" indent="-285750" algn="l" rtl="0">
              <a:lnSpc>
                <a:spcPct val="200000"/>
              </a:lnSpc>
              <a:spcBef>
                <a:spcPts val="0"/>
              </a:spcBef>
              <a:spcAft>
                <a:spcPts val="0"/>
              </a:spcAft>
              <a:buClr>
                <a:schemeClr val="dk1"/>
              </a:buClr>
              <a:buSzPts val="1100"/>
              <a:buFont typeface="+mj-lt"/>
              <a:buAutoNum type="romanUcPeriod"/>
            </a:pPr>
            <a:r>
              <a:rPr lang="en-US" sz="1600" b="1" dirty="0" err="1">
                <a:latin typeface="Saira Semi Condensed" panose="020B0604020202020204" charset="0"/>
                <a:ea typeface="Ebrima" panose="02000000000000000000" pitchFamily="2" charset="0"/>
                <a:cs typeface="Saira Semi Condensed" panose="020B0604020202020204" charset="0"/>
              </a:rPr>
              <a:t>Tài</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liệu</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tham</a:t>
            </a:r>
            <a:r>
              <a:rPr lang="en-US" sz="1600" b="1" dirty="0">
                <a:latin typeface="Saira Semi Condensed" panose="020B0604020202020204" charset="0"/>
                <a:ea typeface="Ebrima" panose="02000000000000000000" pitchFamily="2" charset="0"/>
                <a:cs typeface="Saira Semi Condensed" panose="020B0604020202020204" charset="0"/>
              </a:rPr>
              <a:t> </a:t>
            </a:r>
            <a:r>
              <a:rPr lang="en-US" sz="1600" b="1" dirty="0" err="1">
                <a:latin typeface="Saira Semi Condensed" panose="020B0604020202020204" charset="0"/>
                <a:ea typeface="Ebrima" panose="02000000000000000000" pitchFamily="2" charset="0"/>
                <a:cs typeface="Saira Semi Condensed" panose="020B0604020202020204" charset="0"/>
              </a:rPr>
              <a:t>khảo</a:t>
            </a:r>
            <a:endParaRPr sz="1600" dirty="0">
              <a:latin typeface="Saira Semi Condensed" panose="020B0604020202020204" charset="0"/>
              <a:ea typeface="Ebrima" panose="02000000000000000000" pitchFamily="2" charset="0"/>
              <a:cs typeface="Saira Semi Condensed" panose="020B0604020202020204" charset="0"/>
            </a:endParaRPr>
          </a:p>
        </p:txBody>
      </p:sp>
      <p:sp>
        <p:nvSpPr>
          <p:cNvPr id="215" name="Google Shape;215;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a:pPr>
            <a:r>
              <a:rPr lang="en-US" dirty="0" err="1"/>
              <a:t>Giới</a:t>
            </a:r>
            <a:r>
              <a:rPr lang="en-US" dirty="0"/>
              <a:t> </a:t>
            </a:r>
            <a:r>
              <a:rPr lang="en-US" dirty="0" err="1"/>
              <a:t>thiệu</a:t>
            </a:r>
            <a:r>
              <a:rPr lang="en-US" dirty="0"/>
              <a:t> </a:t>
            </a:r>
            <a:r>
              <a:rPr lang="en-US" dirty="0" err="1"/>
              <a:t>chung</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r>
              <a:rPr lang="vi-VN" sz="2000" dirty="0">
                <a:latin typeface="+mj-lt"/>
                <a:cs typeface="Saira Semi Condensed" panose="020B0604020202020204" charset="0"/>
              </a:rPr>
              <a:t>Tìm hiểu và cài đặt thuật toán CNN để ứng dụng vào nhận diện biển báo giao thông ở Việt Nam.</a:t>
            </a:r>
            <a:endParaRPr lang="en" sz="2000" dirty="0">
              <a:latin typeface="+mj-lt"/>
              <a:cs typeface="Saira Semi Condensed" panose="020B0604020202020204" charset="0"/>
            </a:endParaRPr>
          </a:p>
          <a:p>
            <a:pPr lvl="0"/>
            <a:r>
              <a:rPr lang="vi-VN" sz="2000" dirty="0">
                <a:latin typeface="+mj-lt"/>
                <a:cs typeface="Saira Semi Condensed" panose="020B0604020202020204" charset="0"/>
              </a:rPr>
              <a:t>Input: Ảnh có chứa biển báo giao thông và cảnh vật.</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Output: Xác định được vùng biển báo giao thông và đưa ra thông tin về biển báo giao thông đó.</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Lý do chọn đề tài: Ứng dụng được công nghệ thông tin để giải quyết các vấn đề trong lĩnh vực giao thông.</a:t>
            </a:r>
            <a:endParaRPr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2"/>
            </a:pPr>
            <a:r>
              <a:rPr lang="en-US" dirty="0" err="1"/>
              <a:t>Chuẩn</a:t>
            </a:r>
            <a:r>
              <a:rPr lang="en-US" dirty="0"/>
              <a:t> </a:t>
            </a:r>
            <a:r>
              <a:rPr lang="en-US" dirty="0" err="1"/>
              <a:t>bị</a:t>
            </a:r>
            <a:r>
              <a:rPr lang="en-US" dirty="0"/>
              <a:t> </a:t>
            </a:r>
            <a:r>
              <a:rPr lang="en-US" dirty="0" err="1"/>
              <a:t>dữ</a:t>
            </a:r>
            <a:r>
              <a:rPr lang="en-US" dirty="0"/>
              <a:t> </a:t>
            </a:r>
            <a:r>
              <a:rPr lang="en-US" dirty="0" err="1"/>
              <a:t>liệu</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r>
              <a:rPr lang="vi-VN" sz="2000" dirty="0">
                <a:latin typeface="+mj-lt"/>
                <a:cs typeface="Saira Semi Condensed" panose="020B0604020202020204" charset="0"/>
              </a:rPr>
              <a:t>Nhóm sử dụng bộ dữ liệu GTSRB - German Traffic Sign Recognition Benchmark gồm 43 loại biển báo của Đức.</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Trong bài báo cáo này nhóm chỉ giới hạn nhận dạng 16 loại biển báo nhưng được gộp thành 4 nhóm chính đó là: Biển báo đường cấm, biển báo cấm đi ngược chiều, biển báo dừng, nhóm biển báo tốc độ tối đa cho phép.</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Như vậy tập dữ liệu của chúng ta bao gồm khoảng 20.000 bức ảnh của 16 loại biển báo. Mỗi loại biển báo có khoảng hơn 1.000 tấm với đầy đủ kích thước khác nhau. Và tập dataset này sẽ được chia thành hai phần đó là training và validation theo tỷ lệ training/validation là 0.8/0.2</a:t>
            </a:r>
            <a:endParaRPr lang="en-US" sz="2000" dirty="0">
              <a:latin typeface="+mj-lt"/>
              <a:cs typeface="Saira Semi Condensed" panose="020B0604020202020204" charset="0"/>
            </a:endParaRPr>
          </a:p>
          <a:p>
            <a:pPr lvl="0"/>
            <a:endParaRPr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09161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3"/>
            </a:pPr>
            <a:r>
              <a:rPr lang="en-US" dirty="0" err="1"/>
              <a:t>Thuật</a:t>
            </a:r>
            <a:r>
              <a:rPr lang="en-US" dirty="0"/>
              <a:t> </a:t>
            </a:r>
            <a:r>
              <a:rPr lang="en-US" dirty="0" err="1"/>
              <a:t>toán</a:t>
            </a:r>
            <a:r>
              <a:rPr lang="en-US" dirty="0"/>
              <a:t> CNN</a:t>
            </a:r>
            <a:endParaRPr dirty="0"/>
          </a:p>
        </p:txBody>
      </p:sp>
      <p:sp>
        <p:nvSpPr>
          <p:cNvPr id="267" name="Google Shape;267;p19"/>
          <p:cNvSpPr txBox="1">
            <a:spLocks noGrp="1"/>
          </p:cNvSpPr>
          <p:nvPr>
            <p:ph type="body" idx="1"/>
          </p:nvPr>
        </p:nvSpPr>
        <p:spPr>
          <a:prstGeom prst="rect">
            <a:avLst/>
          </a:prstGeom>
        </p:spPr>
        <p:txBody>
          <a:bodyPr spcFirstLastPara="1" wrap="square" lIns="0" tIns="0" rIns="0" bIns="0" anchor="t" anchorCtr="0">
            <a:noAutofit/>
          </a:bodyPr>
          <a:lstStyle/>
          <a:p>
            <a:pPr marL="0" lvl="0" indent="0" algn="ctr">
              <a:spcBef>
                <a:spcPts val="600"/>
              </a:spcBef>
              <a:spcAft>
                <a:spcPts val="600"/>
              </a:spcAft>
              <a:buNone/>
            </a:pP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Convolutional Neutral Network</a:t>
            </a:r>
          </a:p>
        </p:txBody>
      </p:sp>
      <p:sp>
        <p:nvSpPr>
          <p:cNvPr id="270" name="Google Shape;270;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E6D373AB-5A4C-4CFD-8893-DFB0E26A076E}"/>
              </a:ext>
            </a:extLst>
          </p:cNvPr>
          <p:cNvPicPr/>
          <p:nvPr/>
        </p:nvPicPr>
        <p:blipFill>
          <a:blip r:embed="rId3">
            <a:extLst>
              <a:ext uri="{28A0092B-C50C-407E-A947-70E740481C1C}">
                <a14:useLocalDpi xmlns:a14="http://schemas.microsoft.com/office/drawing/2010/main" val="0"/>
              </a:ext>
            </a:extLst>
          </a:blip>
          <a:stretch>
            <a:fillRect/>
          </a:stretch>
        </p:blipFill>
        <p:spPr>
          <a:xfrm>
            <a:off x="1880821" y="2009609"/>
            <a:ext cx="5382358" cy="2402044"/>
          </a:xfrm>
          <a:prstGeom prst="rect">
            <a:avLst/>
          </a:prstGeom>
        </p:spPr>
      </p:pic>
    </p:spTree>
    <p:extLst>
      <p:ext uri="{BB962C8B-B14F-4D97-AF65-F5344CB8AC3E}">
        <p14:creationId xmlns:p14="http://schemas.microsoft.com/office/powerpoint/2010/main" val="355168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3"/>
            </a:pPr>
            <a:r>
              <a:rPr lang="en-US" dirty="0" err="1"/>
              <a:t>Thuật</a:t>
            </a:r>
            <a:r>
              <a:rPr lang="en-US" dirty="0"/>
              <a:t> </a:t>
            </a:r>
            <a:r>
              <a:rPr lang="en-US" dirty="0" err="1"/>
              <a:t>toán</a:t>
            </a:r>
            <a:r>
              <a:rPr lang="en-US" dirty="0"/>
              <a:t> CNN</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r>
              <a:rPr lang="vi-VN" sz="2000" dirty="0">
                <a:latin typeface="+mj-lt"/>
                <a:cs typeface="Saira Semi Condensed" panose="020B0604020202020204" charset="0"/>
              </a:rPr>
              <a:t>Convolutional Neural Networks (CNN) là một trong những mô hình deep learning phổ biến nhất và có ảnh hưởng nhiều nhất trong cộng đồng Computer Vision. CNN được dùng trong trong nhiều bài toán như nhân dạng ảnh, phân tích video, ảnh MRI, hoặc cho bài các bài của lĩnh vực xử lý ngôn ngữ tự nhiên,và hầu hết đều giải quyết tốt các bài toán này.</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Mô hình CNN có 2 khía cạnh cần quan tâm là tính bất biến (Location Invariance) và tính kết hợp (Compositionality). Với cùng một đối tượng, nếu đối tượng này được chiếu theo các gốc độ khác nhau (translation, rotation, scaling) thì độ chính xác của thuật toán sẽ bị ảnh hưởng đáng kể.</a:t>
            </a: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79340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3"/>
            </a:pPr>
            <a:r>
              <a:rPr lang="en-US" dirty="0" err="1"/>
              <a:t>Thuật</a:t>
            </a:r>
            <a:r>
              <a:rPr lang="en-US" dirty="0"/>
              <a:t> </a:t>
            </a:r>
            <a:r>
              <a:rPr lang="en-US" dirty="0" err="1"/>
              <a:t>toán</a:t>
            </a:r>
            <a:r>
              <a:rPr lang="en-US" dirty="0"/>
              <a:t> CNN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114300" lvl="0" indent="0">
              <a:buNone/>
            </a:pPr>
            <a:r>
              <a:rPr lang="vi-VN" sz="2000" dirty="0">
                <a:latin typeface="+mj-lt"/>
                <a:cs typeface="Saira Semi Condensed" panose="020B0604020202020204" charset="0"/>
              </a:rPr>
              <a:t>So với các thuật toán thông thường, CNN hiệu quả hơn hẳn bởi vì:</a:t>
            </a:r>
            <a:endParaRPr lang="en-US" sz="2000" dirty="0">
              <a:latin typeface="+mj-lt"/>
              <a:cs typeface="Saira Semi Condensed" panose="020B0604020202020204" charset="0"/>
            </a:endParaRPr>
          </a:p>
          <a:p>
            <a:pPr marL="114300" lvl="0" indent="0">
              <a:buNone/>
            </a:pP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Weight sharing: Trong các convolutional layers, khi thực hiện nhân tích chập sẽ dùng cùng các trọng số như nhau. Một kernel có thể dùng được nhiều lần, trong một bức ảnh.</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Các convolutional layer giúp trích xuất đặc trưng của một tấm ảnh/video, nhờ vậy mạng nơ-ron tích chập có khả năng học được các đặc trưng này (Feature learning).</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Pre-trained model: Có thể dùng lại được một model đã được train trước đó cho một bài toán hoàn toàn mới</a:t>
            </a:r>
            <a:r>
              <a:rPr lang="en-US" sz="2000" dirty="0">
                <a:latin typeface="+mj-lt"/>
                <a:cs typeface="Saira Semi Condensed" panose="020B0604020202020204" charset="0"/>
              </a:rPr>
              <a:t>.</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9841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mj-lt"/>
              <a:buAutoNum type="romanUcPeriod" startAt="3"/>
            </a:pPr>
            <a:r>
              <a:rPr lang="en-US" dirty="0" err="1"/>
              <a:t>Thuật</a:t>
            </a:r>
            <a:r>
              <a:rPr lang="en-US" dirty="0"/>
              <a:t> </a:t>
            </a:r>
            <a:r>
              <a:rPr lang="en-US" dirty="0" err="1"/>
              <a:t>toán</a:t>
            </a:r>
            <a:r>
              <a:rPr lang="en-US" dirty="0"/>
              <a:t> CNN</a:t>
            </a:r>
            <a:endParaRPr dirty="0"/>
          </a:p>
        </p:txBody>
      </p:sp>
      <p:sp>
        <p:nvSpPr>
          <p:cNvPr id="242" name="Google Shape;242;p17"/>
          <p:cNvSpPr txBox="1">
            <a:spLocks noGrp="1"/>
          </p:cNvSpPr>
          <p:nvPr>
            <p:ph type="body" idx="1"/>
          </p:nvPr>
        </p:nvSpPr>
        <p:spPr>
          <a:xfrm>
            <a:off x="1207850" y="1430148"/>
            <a:ext cx="6952176" cy="3033900"/>
          </a:xfrm>
          <a:prstGeom prst="rect">
            <a:avLst/>
          </a:prstGeom>
        </p:spPr>
        <p:txBody>
          <a:bodyPr spcFirstLastPara="1" wrap="square" lIns="0" tIns="0" rIns="0" bIns="0" anchor="t" anchorCtr="0">
            <a:noAutofit/>
          </a:bodyPr>
          <a:lstStyle/>
          <a:p>
            <a:pPr marL="114300" lvl="0" indent="0">
              <a:buNone/>
            </a:pPr>
            <a:r>
              <a:rPr lang="vi-VN" sz="2000" dirty="0">
                <a:latin typeface="+mj-lt"/>
                <a:cs typeface="Saira Semi Condensed" panose="020B0604020202020204" charset="0"/>
              </a:rPr>
              <a:t>Cách chọn tham số cho CNN</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Số các convolution layer: càng nhiều các convolution layer thì performance càng được cải thiện. Sau khoảng 3 hoặc 4 layer, các tác động được giảm một cách đáng kể. </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Filter size: thường filter theo size 5×5 hoặc 3×3.</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Pooling size: thường là 2×2 hoặc 4×4 cho ảnh đầu vào lớn.</a:t>
            </a:r>
            <a:endParaRPr lang="en-US" sz="2000" dirty="0">
              <a:latin typeface="+mj-lt"/>
              <a:cs typeface="Saira Semi Condensed" panose="020B0604020202020204" charset="0"/>
            </a:endParaRPr>
          </a:p>
          <a:p>
            <a:pPr lvl="0"/>
            <a:r>
              <a:rPr lang="vi-VN" sz="2000" dirty="0">
                <a:latin typeface="+mj-lt"/>
                <a:cs typeface="Saira Semi Condensed" panose="020B0604020202020204" charset="0"/>
              </a:rPr>
              <a:t>Cách cuối cùng là thực hiện nhiều lần việc train test để chọn ra được param tốt nhất.</a:t>
            </a:r>
            <a:endParaRPr lang="en-US" sz="2000" dirty="0">
              <a:latin typeface="+mj-lt"/>
              <a:cs typeface="Saira Semi Condensed" panose="020B0604020202020204"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297468176"/>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848</Words>
  <Application>Microsoft Office PowerPoint</Application>
  <PresentationFormat>On-screen Show (16:9)</PresentationFormat>
  <Paragraphs>95</Paragraphs>
  <Slides>22</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Inria Sans Light</vt:lpstr>
      <vt:lpstr>Times New Roman</vt:lpstr>
      <vt:lpstr>Arial</vt:lpstr>
      <vt:lpstr>Titillium Web</vt:lpstr>
      <vt:lpstr>Saira SemiCondensed Medium</vt:lpstr>
      <vt:lpstr>Saira Semi Condensed</vt:lpstr>
      <vt:lpstr>Gurney template</vt:lpstr>
      <vt:lpstr>XIN CHÀO!</vt:lpstr>
      <vt:lpstr>NHẬN DIỆN BIỂN BÁO GIAO THÔNG VỚI CNN</vt:lpstr>
      <vt:lpstr>NỘI DUNG TRÌNH BÀY</vt:lpstr>
      <vt:lpstr>Giới thiệu chung</vt:lpstr>
      <vt:lpstr>Chuẩn bị dữ liệu</vt:lpstr>
      <vt:lpstr>Thuật toán CNN</vt:lpstr>
      <vt:lpstr>Thuật toán CNN</vt:lpstr>
      <vt:lpstr>Thuật toán CNN</vt:lpstr>
      <vt:lpstr>Thuật toán CNN</vt:lpstr>
      <vt:lpstr>Hướng tiếp cận</vt:lpstr>
      <vt:lpstr>Hướng tiếp cận</vt:lpstr>
      <vt:lpstr>Hướng tiếp cận</vt:lpstr>
      <vt:lpstr>Hướng tiếp cận</vt:lpstr>
      <vt:lpstr>Hướng tiếp cận</vt:lpstr>
      <vt:lpstr>Hướng tiếp cận</vt:lpstr>
      <vt:lpstr>Hướng tiếp cận</vt:lpstr>
      <vt:lpstr>Hướng tiếp cận</vt:lpstr>
      <vt:lpstr>Hướng tiếp cận</vt:lpstr>
      <vt:lpstr>THỰC NGHIỆM</vt:lpstr>
      <vt:lpstr>PowerPoint Presentation</vt:lpstr>
      <vt:lpstr>TÀI LIỆU 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WITH CONVOLUTION NEURAL NETWORK (CNN)</dc:title>
  <cp:lastModifiedBy>Trương Văn Nhất</cp:lastModifiedBy>
  <cp:revision>47</cp:revision>
  <dcterms:modified xsi:type="dcterms:W3CDTF">2021-01-24T08:40:14Z</dcterms:modified>
</cp:coreProperties>
</file>